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9" r:id="rId4"/>
    <p:sldId id="276" r:id="rId5"/>
    <p:sldId id="270" r:id="rId6"/>
    <p:sldId id="277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54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949ED-E0B1-489C-A2C4-9C8B7306F4B6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2CCB8-CF33-4C87-A8D1-0C81FED74FD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680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2CCB8-CF33-4C87-A8D1-0C81FED74FD2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154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2CCB8-CF33-4C87-A8D1-0C81FED74FD2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3130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2CCB8-CF33-4C87-A8D1-0C81FED74FD2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72239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2CCB8-CF33-4C87-A8D1-0C81FED74FD2}" type="slidenum">
              <a:rPr lang="el-GR" smtClean="0"/>
              <a:pPr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560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2CCB8-CF33-4C87-A8D1-0C81FED74FD2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39560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2CCB8-CF33-4C87-A8D1-0C81FED74FD2}" type="slidenum">
              <a:rPr lang="el-GR" smtClean="0"/>
              <a:pPr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2923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D5E8D-138B-4556-BB00-40AC9DA29665}" type="datetimeFigureOut">
              <a:rPr lang="el-GR" smtClean="0"/>
              <a:pPr/>
              <a:t>19/1/2023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AC8B1-3B63-44AB-9B48-B0ED020963D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registrar@civil.ntua.g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geyannis@central.ntua.g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644008" y="457200"/>
            <a:ext cx="44999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Πρόγραμμα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Διπλού Διπλώματος: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Σχολή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Πολιτικών Μηχανικών ΕΜΠ 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&amp; </a:t>
            </a:r>
            <a:endParaRPr kumimoji="0" lang="fr-FR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9525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École </a:t>
            </a:r>
            <a:r>
              <a:rPr lang="en-US" sz="2800" b="1" i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fr-F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es Ponts - </a:t>
            </a:r>
            <a:r>
              <a:rPr kumimoji="0" lang="fr-FR" sz="2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ParisTech</a:t>
            </a: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788024" y="4380398"/>
            <a:ext cx="435597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800" dirty="0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Γιώργος </a:t>
            </a:r>
            <a:r>
              <a:rPr lang="el-GR" sz="2800" dirty="0" err="1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Γιαννής</a:t>
            </a:r>
            <a:r>
              <a:rPr lang="el-GR" sz="2800" dirty="0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Καθηγητής ΕΜΠ</a:t>
            </a:r>
            <a:endParaRPr kumimoji="0" lang="el-G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Υπεύθυνος Προγράμματος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200" dirty="0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Διπλού Διπλώματος 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614" b="22668"/>
          <a:stretch/>
        </p:blipFill>
        <p:spPr>
          <a:xfrm>
            <a:off x="0" y="0"/>
            <a:ext cx="4788024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Διαδικασία Επιλογής Σπουδαστών ΕΜΠ</a:t>
            </a:r>
            <a:endParaRPr lang="el-GR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980728"/>
            <a:ext cx="6300192" cy="586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173038" indent="-173038" fontAlgn="base">
              <a:buFontTx/>
              <a:buChar char="•"/>
            </a:pPr>
            <a:r>
              <a:rPr lang="el-GR" sz="1700" b="1" dirty="0">
                <a:latin typeface="Arial Narrow" panose="020B0606020202030204" pitchFamily="34" charset="0"/>
                <a:cs typeface="Arial" pitchFamily="34" charset="0"/>
              </a:rPr>
              <a:t>Ιανουάριος 2023</a:t>
            </a:r>
          </a:p>
          <a:p>
            <a:pPr marL="173038" indent="-173038" fontAlgn="base"/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	Ανακοίνωση για υποβολή υποψηφιοτήτων</a:t>
            </a:r>
          </a:p>
          <a:p>
            <a:pPr marL="173038" indent="-173038" fontAlgn="base">
              <a:buFontTx/>
              <a:buChar char="•"/>
            </a:pPr>
            <a:endParaRPr lang="el-GR" sz="1700" dirty="0">
              <a:latin typeface="Arial Narrow" panose="020B0606020202030204" pitchFamily="34" charset="0"/>
              <a:cs typeface="Arial" pitchFamily="34" charset="0"/>
            </a:endParaRPr>
          </a:p>
          <a:p>
            <a:pPr marL="173038" indent="-173038" fontAlgn="base">
              <a:buFontTx/>
              <a:buChar char="•"/>
            </a:pPr>
            <a:r>
              <a:rPr lang="el-GR" sz="1700" b="1" dirty="0">
                <a:latin typeface="Arial Narrow" panose="020B0606020202030204" pitchFamily="34" charset="0"/>
                <a:cs typeface="Arial" pitchFamily="34" charset="0"/>
              </a:rPr>
              <a:t>2</a:t>
            </a:r>
            <a:r>
              <a:rPr lang="en-US" sz="1700" b="1" dirty="0"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l-GR" sz="1700" b="1" dirty="0">
                <a:latin typeface="Arial Narrow" panose="020B0606020202030204" pitchFamily="34" charset="0"/>
                <a:cs typeface="Arial" pitchFamily="34" charset="0"/>
              </a:rPr>
              <a:t> Φεβρουαρίου 2023</a:t>
            </a:r>
          </a:p>
          <a:p>
            <a:pPr marL="173038" indent="-173038" fontAlgn="base"/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	Υποβολή αιτήσεων στη Σχολή ΠΜ</a:t>
            </a:r>
          </a:p>
          <a:p>
            <a:pPr marL="173038" indent="-173038" fontAlgn="base"/>
            <a:r>
              <a:rPr lang="el-GR" dirty="0">
                <a:latin typeface="Arial Narrow" panose="020B0606020202030204" pitchFamily="34" charset="0"/>
              </a:rPr>
              <a:t>	(ηλεκτρονικά στη διεύθυνση: </a:t>
            </a:r>
            <a:r>
              <a:rPr lang="el-GR" u="sng" dirty="0">
                <a:latin typeface="Arial Narrow" panose="020B0606020202030204" pitchFamily="34" charset="0"/>
                <a:hlinkClick r:id="rId3"/>
              </a:rPr>
              <a:t>registrar@civil.ntua.gr</a:t>
            </a:r>
            <a:endParaRPr lang="en-US" dirty="0">
              <a:latin typeface="Arial Narrow" panose="020B0606020202030204" pitchFamily="34" charset="0"/>
            </a:endParaRPr>
          </a:p>
          <a:p>
            <a:pPr marL="173038" indent="-173038" fontAlgn="base"/>
            <a:endParaRPr lang="el-GR" sz="1700" dirty="0">
              <a:latin typeface="Arial Narrow" panose="020B0606020202030204" pitchFamily="34" charset="0"/>
              <a:cs typeface="Arial" pitchFamily="34" charset="0"/>
            </a:endParaRPr>
          </a:p>
          <a:p>
            <a:pPr marL="173038" indent="-173038" fontAlgn="base">
              <a:buFontTx/>
              <a:buChar char="•"/>
            </a:pPr>
            <a:r>
              <a:rPr lang="en-US" sz="1700" b="1" dirty="0">
                <a:latin typeface="Arial Narrow" panose="020B0606020202030204" pitchFamily="34" charset="0"/>
                <a:cs typeface="Arial" pitchFamily="34" charset="0"/>
              </a:rPr>
              <a:t>24</a:t>
            </a:r>
            <a:r>
              <a:rPr lang="el-GR" sz="1700" b="1" dirty="0">
                <a:latin typeface="Arial Narrow" panose="020B0606020202030204" pitchFamily="34" charset="0"/>
                <a:cs typeface="Arial" pitchFamily="34" charset="0"/>
              </a:rPr>
              <a:t> Φεβρουαρίου 2023</a:t>
            </a:r>
          </a:p>
          <a:p>
            <a:pPr marL="173038" indent="-173038" fontAlgn="base"/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	Επιλογή έως 5 σπουδαστών/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ριών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 από την Επιτροπή Διεθνών Συνεργασιών της Σχολής, σε κατάταξη με βάση τα προκαθορισμένα αντικειμενικά κριτήρια</a:t>
            </a:r>
          </a:p>
          <a:p>
            <a:pPr marL="173038" indent="-173038" fontAlgn="base"/>
            <a:endParaRPr lang="el-GR" sz="1700" dirty="0">
              <a:latin typeface="Arial Narrow" panose="020B0606020202030204" pitchFamily="34" charset="0"/>
              <a:cs typeface="Arial" pitchFamily="34" charset="0"/>
            </a:endParaRPr>
          </a:p>
          <a:p>
            <a:pPr marL="173038" indent="-173038" fontAlgn="base">
              <a:buFontTx/>
              <a:buChar char="•"/>
            </a:pPr>
            <a:r>
              <a:rPr lang="en-US" sz="1700" b="1" dirty="0">
                <a:latin typeface="Arial Narrow" panose="020B0606020202030204" pitchFamily="34" charset="0"/>
                <a:cs typeface="Arial" pitchFamily="34" charset="0"/>
              </a:rPr>
              <a:t>24</a:t>
            </a:r>
            <a:r>
              <a:rPr lang="el-GR" sz="1700" b="1" dirty="0">
                <a:latin typeface="Arial Narrow" panose="020B0606020202030204" pitchFamily="34" charset="0"/>
                <a:cs typeface="Arial" pitchFamily="34" charset="0"/>
              </a:rPr>
              <a:t> Μαρτίου 2023</a:t>
            </a:r>
          </a:p>
          <a:p>
            <a:pPr marL="173038" indent="-173038" fontAlgn="base"/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	Υποβολή από τη Σχολή ΠΜ ΕΜΠ προς την 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École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 des 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Ponts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ParisTech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 των υποψηφιοτήτων που επελέγησαν</a:t>
            </a:r>
          </a:p>
          <a:p>
            <a:pPr marL="173038" indent="-173038" fontAlgn="base"/>
            <a:endParaRPr lang="el-GR" sz="1700" dirty="0">
              <a:latin typeface="Arial Narrow" panose="020B0606020202030204" pitchFamily="34" charset="0"/>
              <a:cs typeface="Arial" pitchFamily="34" charset="0"/>
            </a:endParaRPr>
          </a:p>
          <a:p>
            <a:pPr marL="173038" indent="-173038" fontAlgn="base">
              <a:buFontTx/>
              <a:buChar char="•"/>
            </a:pPr>
            <a:r>
              <a:rPr lang="en-US" sz="1700" b="1" dirty="0">
                <a:latin typeface="Arial Narrow" panose="020B0606020202030204" pitchFamily="34" charset="0"/>
                <a:cs typeface="Arial" pitchFamily="34" charset="0"/>
              </a:rPr>
              <a:t>31</a:t>
            </a:r>
            <a:r>
              <a:rPr lang="el-GR" sz="1700" b="1" dirty="0">
                <a:latin typeface="Arial Narrow" panose="020B0606020202030204" pitchFamily="34" charset="0"/>
                <a:cs typeface="Arial" pitchFamily="34" charset="0"/>
              </a:rPr>
              <a:t> Μαρτίου 2023</a:t>
            </a:r>
          </a:p>
          <a:p>
            <a:pPr marL="173038" indent="-173038" fontAlgn="base"/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	Υποβολή του πλήρους φακέλου αίτησης από τους/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ις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 υποψήφιους/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ες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 προς την 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École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 des 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Ponts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l-GR" sz="1700" dirty="0" err="1">
                <a:latin typeface="Arial Narrow" panose="020B0606020202030204" pitchFamily="34" charset="0"/>
                <a:cs typeface="Arial" pitchFamily="34" charset="0"/>
              </a:rPr>
              <a:t>ParisTech</a:t>
            </a:r>
            <a:endParaRPr lang="el-GR" sz="1700" dirty="0">
              <a:latin typeface="Arial Narrow" panose="020B0606020202030204" pitchFamily="34" charset="0"/>
              <a:cs typeface="Arial" pitchFamily="34" charset="0"/>
            </a:endParaRPr>
          </a:p>
          <a:p>
            <a:pPr marL="173038" indent="-173038" fontAlgn="base"/>
            <a:endParaRPr lang="el-GR" sz="1700" dirty="0">
              <a:latin typeface="Arial Narrow" panose="020B0606020202030204" pitchFamily="34" charset="0"/>
              <a:cs typeface="Arial" pitchFamily="34" charset="0"/>
            </a:endParaRPr>
          </a:p>
          <a:p>
            <a:pPr marL="173038" indent="-173038" fontAlgn="base">
              <a:buFontTx/>
              <a:buChar char="•"/>
            </a:pPr>
            <a:r>
              <a:rPr lang="el-GR" sz="1700" b="1" dirty="0">
                <a:latin typeface="Arial Narrow" panose="020B0606020202030204" pitchFamily="34" charset="0"/>
                <a:cs typeface="Arial" pitchFamily="34" charset="0"/>
              </a:rPr>
              <a:t>Μάιος 2023</a:t>
            </a:r>
          </a:p>
          <a:p>
            <a:pPr marL="173038" indent="-173038" fontAlgn="base"/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	Αποδοχή και ενημέρωση από την ENPC των</a:t>
            </a:r>
            <a:r>
              <a:rPr lang="en-US" sz="1700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l-GR" sz="1700" dirty="0">
                <a:latin typeface="Arial Narrow" panose="020B0606020202030204" pitchFamily="34" charset="0"/>
                <a:cs typeface="Arial" pitchFamily="34" charset="0"/>
              </a:rPr>
              <a:t>σπουδαστών που θα επιλέξει</a:t>
            </a:r>
            <a:endParaRPr kumimoji="0" lang="el-GR" sz="1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A2735E4C-02D1-44D8-AAD5-54D70E93BC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3313" y="980728"/>
            <a:ext cx="3746712" cy="30243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Κριτήρια επιλογής </a:t>
            </a:r>
            <a:endParaRPr lang="el-GR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8965" y="949171"/>
            <a:ext cx="5904656" cy="5878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dirty="0">
                <a:latin typeface="Arial Narrow" panose="020B0606020202030204" pitchFamily="34" charset="0"/>
              </a:rPr>
              <a:t> Οι </a:t>
            </a:r>
            <a:r>
              <a:rPr lang="el-GR" sz="2000" b="1" dirty="0">
                <a:latin typeface="Arial Narrow" panose="020B0606020202030204" pitchFamily="34" charset="0"/>
              </a:rPr>
              <a:t>υποψήφιοι</a:t>
            </a:r>
            <a:r>
              <a:rPr lang="el-GR" sz="2000" dirty="0">
                <a:latin typeface="Arial Narrow" panose="020B0606020202030204" pitchFamily="34" charset="0"/>
              </a:rPr>
              <a:t> σπουδαστές θα πρέπει:</a:t>
            </a:r>
          </a:p>
          <a:p>
            <a:pPr marL="182563" indent="-182563"/>
            <a:r>
              <a:rPr lang="el-GR" sz="2000" dirty="0">
                <a:latin typeface="Arial Narrow" panose="020B0606020202030204" pitchFamily="34" charset="0"/>
              </a:rPr>
              <a:t> - να επιθυμούν να συμμετάσχουν στο πρόγραμμα Διπλού Διπλώματος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- να γνωρίζουν πολύ καλά τη γαλλική γλώσσα και 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- όταν ξεκινήσουν στην ENPC (Σεπτέμβριο 20</a:t>
            </a:r>
            <a:r>
              <a:rPr lang="en-US" sz="2000" dirty="0">
                <a:latin typeface="Arial Narrow" panose="020B0606020202030204" pitchFamily="34" charset="0"/>
              </a:rPr>
              <a:t>23</a:t>
            </a:r>
            <a:r>
              <a:rPr lang="el-GR" sz="2000" dirty="0">
                <a:latin typeface="Arial Narrow" panose="020B0606020202030204" pitchFamily="34" charset="0"/>
              </a:rPr>
              <a:t>) να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  μην  έχουν χρωστούμενα μαθήματα.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 </a:t>
            </a:r>
            <a:endParaRPr lang="el-GR" sz="2000" b="1" dirty="0">
              <a:latin typeface="Arial Narrow" panose="020B0606020202030204" pitchFamily="34" charset="0"/>
            </a:endParaRPr>
          </a:p>
          <a:p>
            <a:r>
              <a:rPr lang="el-GR" sz="2000" b="1" dirty="0">
                <a:latin typeface="Arial Narrow" panose="020B0606020202030204" pitchFamily="34" charset="0"/>
              </a:rPr>
              <a:t>1. Κριτήρια επιλογής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-  Να έχουν πολύ καλή γνώση της γαλλικής γλώσσας   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   (κατ' ελάχιστον πτυχίο DELF B2 του Γαλλικού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   Ινστιτούτου),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-  Να έχουν το πολύ έως 2 </a:t>
            </a:r>
            <a:r>
              <a:rPr lang="el-GR" sz="2000" dirty="0" err="1">
                <a:latin typeface="Arial Narrow" panose="020B0606020202030204" pitchFamily="34" charset="0"/>
              </a:rPr>
              <a:t>χρωστούμενα</a:t>
            </a:r>
            <a:r>
              <a:rPr lang="el-GR" sz="2000" dirty="0">
                <a:latin typeface="Arial Narrow" panose="020B0606020202030204" pitchFamily="34" charset="0"/>
              </a:rPr>
              <a:t> μαθήματα  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   στο τέλος του 5ου εξαμήνου </a:t>
            </a:r>
          </a:p>
          <a:p>
            <a:pPr>
              <a:buFont typeface="Arial" pitchFamily="34" charset="0"/>
              <a:buChar char="•"/>
            </a:pPr>
            <a:endParaRPr lang="el-GR" sz="2000" dirty="0">
              <a:latin typeface="Arial Narrow" panose="020B0606020202030204" pitchFamily="34" charset="0"/>
            </a:endParaRPr>
          </a:p>
          <a:p>
            <a:r>
              <a:rPr lang="el-GR" sz="2000" b="1" dirty="0">
                <a:latin typeface="Arial Narrow" panose="020B0606020202030204" pitchFamily="34" charset="0"/>
              </a:rPr>
              <a:t>2. Κριτήρια κατάταξης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α. </a:t>
            </a:r>
            <a:r>
              <a:rPr lang="el-GR" sz="2000" dirty="0" err="1">
                <a:latin typeface="Arial Narrow" panose="020B0606020202030204" pitchFamily="34" charset="0"/>
              </a:rPr>
              <a:t>μ.ο</a:t>
            </a:r>
            <a:r>
              <a:rPr lang="el-GR" sz="2000" dirty="0">
                <a:latin typeface="Arial Narrow" panose="020B0606020202030204" pitchFamily="34" charset="0"/>
              </a:rPr>
              <a:t>. βαθμολογίας μαθημάτων Σχολής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β. επίπεδο και βαθμός πτυχίου γαλλικής γλώσσας </a:t>
            </a:r>
          </a:p>
          <a:p>
            <a:r>
              <a:rPr lang="el-GR" sz="1600" dirty="0">
                <a:latin typeface="Arial Narrow" panose="020B0606020202030204" pitchFamily="34" charset="0"/>
              </a:rPr>
              <a:t>     (σε περίπτωση ισοβαθμίας στο α)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  </a:t>
            </a:r>
            <a:endParaRPr kumimoji="0" 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a282b4675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935177"/>
            <a:ext cx="3168351" cy="5446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Παρακολούθηση μαθημάτων </a:t>
            </a:r>
            <a:endParaRPr lang="el-GR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908720"/>
            <a:ext cx="601216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l-GR" sz="2000" dirty="0">
                <a:latin typeface="Arial Narrow" panose="020B0606020202030204" pitchFamily="34" charset="0"/>
              </a:rPr>
              <a:t> </a:t>
            </a:r>
            <a:r>
              <a:rPr lang="el-GR" sz="2000" b="1" dirty="0">
                <a:latin typeface="Arial Narrow" panose="020B0606020202030204" pitchFamily="34" charset="0"/>
              </a:rPr>
              <a:t>2 κατευθύνσεις</a:t>
            </a:r>
            <a:r>
              <a:rPr lang="el-GR" sz="2000" dirty="0">
                <a:latin typeface="Arial Narrow" panose="020B0606020202030204" pitchFamily="34" charset="0"/>
              </a:rPr>
              <a:t> (</a:t>
            </a:r>
            <a:r>
              <a:rPr lang="el-GR" dirty="0">
                <a:latin typeface="Arial Narrow" panose="020B0606020202030204" pitchFamily="34" charset="0"/>
              </a:rPr>
              <a:t>όλα τα μαθήματα στα γαλλικά)</a:t>
            </a:r>
            <a:r>
              <a:rPr lang="el-GR" sz="2000" dirty="0">
                <a:latin typeface="Arial Narrow" panose="020B0606020202030204" pitchFamily="34" charset="0"/>
              </a:rPr>
              <a:t>: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   </a:t>
            </a:r>
            <a:r>
              <a:rPr lang="en-US" sz="2000" dirty="0">
                <a:latin typeface="Arial Narrow" panose="020B0606020202030204" pitchFamily="34" charset="0"/>
              </a:rPr>
              <a:t>- </a:t>
            </a:r>
            <a:r>
              <a:rPr lang="el-GR" sz="2000" dirty="0" err="1">
                <a:latin typeface="Arial Narrow" panose="020B0606020202030204" pitchFamily="34" charset="0"/>
              </a:rPr>
              <a:t>Δομοστατικοί</a:t>
            </a:r>
            <a:r>
              <a:rPr lang="el-GR" sz="2000" dirty="0">
                <a:latin typeface="Arial Narrow" panose="020B0606020202030204" pitchFamily="34" charset="0"/>
              </a:rPr>
              <a:t> και Γεωτεχνικοί </a:t>
            </a:r>
            <a:r>
              <a:rPr lang="en-US" dirty="0">
                <a:latin typeface="Arial Narrow" panose="020B0606020202030204" pitchFamily="34" charset="0"/>
              </a:rPr>
              <a:t>(Civil Engineering</a:t>
            </a:r>
            <a:endParaRPr lang="el-GR" dirty="0">
              <a:latin typeface="Arial Narrow" panose="020B0606020202030204" pitchFamily="34" charset="0"/>
            </a:endParaRPr>
          </a:p>
          <a:p>
            <a:r>
              <a:rPr lang="el-GR" dirty="0">
                <a:latin typeface="Arial Narrow" panose="020B0606020202030204" pitchFamily="34" charset="0"/>
              </a:rPr>
              <a:t>     </a:t>
            </a:r>
            <a:r>
              <a:rPr lang="en-US" dirty="0">
                <a:latin typeface="Arial Narrow" panose="020B0606020202030204" pitchFamily="34" charset="0"/>
              </a:rPr>
              <a:t> and Construction)</a:t>
            </a:r>
            <a:endParaRPr lang="el-GR" dirty="0">
              <a:latin typeface="Arial Narrow" panose="020B0606020202030204" pitchFamily="34" charset="0"/>
            </a:endParaRPr>
          </a:p>
          <a:p>
            <a:r>
              <a:rPr lang="el-GR" sz="2000" dirty="0">
                <a:latin typeface="Arial Narrow" panose="020B0606020202030204" pitchFamily="34" charset="0"/>
              </a:rPr>
              <a:t>   </a:t>
            </a:r>
            <a:r>
              <a:rPr lang="en-US" sz="2000" dirty="0">
                <a:latin typeface="Arial Narrow" panose="020B0606020202030204" pitchFamily="34" charset="0"/>
              </a:rPr>
              <a:t>- </a:t>
            </a:r>
            <a:r>
              <a:rPr lang="el-GR" sz="2000" dirty="0">
                <a:latin typeface="Arial Narrow" panose="020B0606020202030204" pitchFamily="34" charset="0"/>
              </a:rPr>
              <a:t>Συγκοινωνιολόγοι </a:t>
            </a:r>
            <a:r>
              <a:rPr lang="el-GR" dirty="0">
                <a:latin typeface="Arial Narrow" panose="020B0606020202030204" pitchFamily="34" charset="0"/>
              </a:rPr>
              <a:t>(</a:t>
            </a:r>
            <a:r>
              <a:rPr lang="en-US" dirty="0">
                <a:latin typeface="Arial Narrow" panose="020B0606020202030204" pitchFamily="34" charset="0"/>
              </a:rPr>
              <a:t>Transport, Planning, Environment</a:t>
            </a:r>
            <a:r>
              <a:rPr lang="el-GR" dirty="0">
                <a:latin typeface="Arial Narrow" panose="020B0606020202030204" pitchFamily="34" charset="0"/>
              </a:rPr>
              <a:t>)</a:t>
            </a:r>
          </a:p>
          <a:p>
            <a:r>
              <a:rPr lang="en-US" sz="2000" dirty="0">
                <a:latin typeface="Arial Narrow" panose="020B0606020202030204" pitchFamily="34" charset="0"/>
              </a:rPr>
              <a:t> </a:t>
            </a:r>
            <a:endParaRPr lang="el-GR" sz="2000" dirty="0">
              <a:latin typeface="Arial Narrow" panose="020B0606020202030204" pitchFamily="34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el-GR" sz="2000" dirty="0">
                <a:latin typeface="Arial Narrow" panose="020B0606020202030204" pitchFamily="34" charset="0"/>
              </a:rPr>
              <a:t> Υποχρέωση παρακολούθησης </a:t>
            </a:r>
            <a:r>
              <a:rPr lang="el-GR" sz="2000" b="1" dirty="0">
                <a:latin typeface="Arial Narrow" panose="020B0606020202030204" pitchFamily="34" charset="0"/>
              </a:rPr>
              <a:t>προγράμματος</a:t>
            </a:r>
          </a:p>
          <a:p>
            <a:pPr lvl="0"/>
            <a:r>
              <a:rPr lang="el-GR" sz="2000" b="1" dirty="0">
                <a:latin typeface="Arial Narrow" panose="020B0606020202030204" pitchFamily="34" charset="0"/>
              </a:rPr>
              <a:t>   μαθημάτων ισοδύναμου</a:t>
            </a:r>
            <a:r>
              <a:rPr lang="el-GR" sz="2000" dirty="0">
                <a:latin typeface="Arial Narrow" panose="020B0606020202030204" pitchFamily="34" charset="0"/>
              </a:rPr>
              <a:t> με το αντίστοιχο της</a:t>
            </a:r>
          </a:p>
          <a:p>
            <a:pPr lvl="0"/>
            <a:r>
              <a:rPr lang="el-GR" sz="2000" dirty="0">
                <a:latin typeface="Arial Narrow" panose="020B0606020202030204" pitchFamily="34" charset="0"/>
              </a:rPr>
              <a:t>   Σχολής Πολιτικών Μηχανικών ΕΜΠ.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el-GR" sz="2000" dirty="0">
                <a:latin typeface="Arial Narrow" panose="020B0606020202030204" pitchFamily="34" charset="0"/>
              </a:rPr>
              <a:t> Εισήγηση για </a:t>
            </a:r>
            <a:r>
              <a:rPr lang="el-GR" sz="2000" b="1" dirty="0">
                <a:latin typeface="Arial Narrow" panose="020B0606020202030204" pitchFamily="34" charset="0"/>
              </a:rPr>
              <a:t>απαλλαγή μαθημάτων</a:t>
            </a:r>
            <a:r>
              <a:rPr lang="el-GR" sz="2000" dirty="0">
                <a:latin typeface="Arial Narrow" panose="020B0606020202030204" pitchFamily="34" charset="0"/>
              </a:rPr>
              <a:t> (έλεγχος</a:t>
            </a:r>
          </a:p>
          <a:p>
            <a:pPr lvl="0"/>
            <a:r>
              <a:rPr lang="el-GR" sz="2000" dirty="0">
                <a:latin typeface="Arial Narrow" panose="020B0606020202030204" pitchFamily="34" charset="0"/>
              </a:rPr>
              <a:t>   αντιστοιχίας ισοδύναμων μαθημάτων) πριν την</a:t>
            </a:r>
          </a:p>
          <a:p>
            <a:pPr lvl="0"/>
            <a:r>
              <a:rPr lang="el-GR" sz="2000" dirty="0">
                <a:latin typeface="Arial Narrow" panose="020B0606020202030204" pitchFamily="34" charset="0"/>
              </a:rPr>
              <a:t>   απονομή του Διπλού Διπλώματος από το ΕΜΠ.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 </a:t>
            </a:r>
          </a:p>
          <a:p>
            <a:pPr lvl="0">
              <a:buFont typeface="Arial" pitchFamily="34" charset="0"/>
              <a:buChar char="•"/>
            </a:pPr>
            <a:r>
              <a:rPr lang="el-GR" sz="2000" dirty="0">
                <a:latin typeface="Arial Narrow" panose="020B0606020202030204" pitchFamily="34" charset="0"/>
              </a:rPr>
              <a:t> </a:t>
            </a:r>
            <a:r>
              <a:rPr lang="el-GR" sz="2000" b="1" dirty="0">
                <a:latin typeface="Arial Narrow" panose="020B0606020202030204" pitchFamily="34" charset="0"/>
              </a:rPr>
              <a:t>Πρακτική άσκηση 3 - 6 μηνών</a:t>
            </a:r>
            <a:r>
              <a:rPr lang="el-GR" sz="2000" dirty="0">
                <a:latin typeface="Arial Narrow" panose="020B0606020202030204" pitchFamily="34" charset="0"/>
              </a:rPr>
              <a:t> (</a:t>
            </a:r>
            <a:r>
              <a:rPr lang="el-GR" sz="2000" dirty="0" err="1">
                <a:latin typeface="Arial Narrow" panose="020B0606020202030204" pitchFamily="34" charset="0"/>
              </a:rPr>
              <a:t>αμοιβόμενη</a:t>
            </a:r>
            <a:r>
              <a:rPr lang="el-GR" sz="2000" dirty="0">
                <a:latin typeface="Arial Narrow" panose="020B0606020202030204" pitchFamily="34" charset="0"/>
              </a:rPr>
              <a:t>) στο τέλος  </a:t>
            </a:r>
          </a:p>
          <a:p>
            <a:pPr lvl="0"/>
            <a:r>
              <a:rPr lang="el-GR" sz="2000" dirty="0">
                <a:latin typeface="Arial Narrow" panose="020B0606020202030204" pitchFamily="34" charset="0"/>
              </a:rPr>
              <a:t>   της φοίτησης στην ENPC για την εκπόνηση της</a:t>
            </a:r>
          </a:p>
          <a:p>
            <a:pPr lvl="0"/>
            <a:r>
              <a:rPr lang="el-GR" sz="2000" dirty="0">
                <a:latin typeface="Arial Narrow" panose="020B0606020202030204" pitchFamily="34" charset="0"/>
              </a:rPr>
              <a:t>   Διπλωματικής Εργασίας.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 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l-GR" sz="2000" b="1" dirty="0">
                <a:latin typeface="Arial Narrow" panose="020B0606020202030204" pitchFamily="34" charset="0"/>
              </a:rPr>
              <a:t>Πρακτική άσκηση 3 – 12 μηνών </a:t>
            </a:r>
            <a:r>
              <a:rPr lang="el-GR" sz="2000" dirty="0">
                <a:latin typeface="Arial Narrow" panose="020B0606020202030204" pitchFamily="34" charset="0"/>
              </a:rPr>
              <a:t>(</a:t>
            </a:r>
            <a:r>
              <a:rPr lang="el-GR" sz="2000" dirty="0" err="1">
                <a:latin typeface="Arial Narrow" panose="020B0606020202030204" pitchFamily="34" charset="0"/>
              </a:rPr>
              <a:t>αμοιβόμενη</a:t>
            </a:r>
            <a:r>
              <a:rPr lang="el-GR" sz="2000" dirty="0">
                <a:latin typeface="Arial Narrow" panose="020B0606020202030204" pitchFamily="34" charset="0"/>
              </a:rPr>
              <a:t>) ανάμεσα στο 2ο και 3ο έτος της ENPC. </a:t>
            </a:r>
            <a:endParaRPr kumimoji="0" lang="el-G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 descr="2010-04-09-ENPC © Bassignac - École des Ponts ParisTech (32)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52120" y="980728"/>
            <a:ext cx="3192989" cy="2404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 descr="missing_puzzle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3457675"/>
            <a:ext cx="3131840" cy="3083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solidFill>
                  <a:schemeClr val="tx2"/>
                </a:solidFill>
                <a:latin typeface="Arial Narrow" panose="020B0606020202030204" pitchFamily="34" charset="0"/>
              </a:rPr>
              <a:t>Περισσότερες Πληροφορίες  </a:t>
            </a:r>
            <a:endParaRPr lang="el-GR" sz="2400" dirty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83568" y="1484784"/>
            <a:ext cx="468052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r>
              <a:rPr lang="el-GR" sz="2000" dirty="0">
                <a:latin typeface="Arial Narrow" panose="020B0606020202030204" pitchFamily="34" charset="0"/>
              </a:rPr>
              <a:t> </a:t>
            </a:r>
          </a:p>
          <a:p>
            <a:r>
              <a:rPr lang="el-GR" sz="2000" dirty="0">
                <a:latin typeface="Arial Narrow" panose="020B0606020202030204" pitchFamily="34" charset="0"/>
              </a:rPr>
              <a:t> </a:t>
            </a:r>
          </a:p>
          <a:p>
            <a:pPr lvl="0"/>
            <a:r>
              <a:rPr lang="el-GR" sz="2000" dirty="0">
                <a:latin typeface="Arial Narrow" panose="020B0606020202030204" pitchFamily="34" charset="0"/>
              </a:rPr>
              <a:t>Για περισσότερες πληροφορίες μπορείτε να επικοινωνείτε με τον Υπεύθυνο Καθηγητή της Σχολής για το πρόγραμμα Διπλού Διπλώματος Σχολή ΠΜ ΕΜΠ - </a:t>
            </a:r>
            <a:r>
              <a:rPr lang="fr-FR" sz="2000" dirty="0">
                <a:latin typeface="Arial Narrow" panose="020B0606020202030204" pitchFamily="34" charset="0"/>
              </a:rPr>
              <a:t>Ecole de Ponts - Paris Tech</a:t>
            </a:r>
            <a:r>
              <a:rPr lang="el-GR" sz="2000" dirty="0">
                <a:latin typeface="Arial Narrow" panose="020B0606020202030204" pitchFamily="34" charset="0"/>
              </a:rPr>
              <a:t>:</a:t>
            </a:r>
          </a:p>
          <a:p>
            <a:pPr lvl="0"/>
            <a:endParaRPr lang="el-GR" sz="2000" dirty="0">
              <a:latin typeface="Arial Narrow" panose="020B0606020202030204" pitchFamily="34" charset="0"/>
            </a:endParaRPr>
          </a:p>
          <a:p>
            <a:pPr lvl="0"/>
            <a:r>
              <a:rPr lang="el-GR" sz="2000" dirty="0">
                <a:latin typeface="Arial Narrow" panose="020B0606020202030204" pitchFamily="34" charset="0"/>
              </a:rPr>
              <a:t>	Καθηγητή Γιώργο </a:t>
            </a:r>
            <a:r>
              <a:rPr lang="el-GR" sz="2000" dirty="0" err="1">
                <a:latin typeface="Arial Narrow" panose="020B0606020202030204" pitchFamily="34" charset="0"/>
              </a:rPr>
              <a:t>Γιαννή</a:t>
            </a:r>
            <a:endParaRPr lang="el-GR" sz="2000" dirty="0">
              <a:latin typeface="Arial Narrow" panose="020B0606020202030204" pitchFamily="34" charset="0"/>
            </a:endParaRPr>
          </a:p>
          <a:p>
            <a:pPr lvl="0"/>
            <a:r>
              <a:rPr lang="el-GR" sz="2000" dirty="0">
                <a:latin typeface="Arial Narrow" panose="020B0606020202030204" pitchFamily="34" charset="0"/>
              </a:rPr>
              <a:t>	</a:t>
            </a:r>
            <a:r>
              <a:rPr lang="en-US" sz="2000" dirty="0">
                <a:latin typeface="Arial Narrow" panose="020B0606020202030204" pitchFamily="34" charset="0"/>
                <a:hlinkClick r:id="rId3"/>
              </a:rPr>
              <a:t>geyannis@central.ntua.gr</a:t>
            </a:r>
            <a:endParaRPr lang="en-US" sz="2000" dirty="0">
              <a:latin typeface="Arial Narrow" panose="020B0606020202030204" pitchFamily="34" charset="0"/>
            </a:endParaRPr>
          </a:p>
          <a:p>
            <a:pPr lvl="0"/>
            <a:r>
              <a:rPr lang="en-US" sz="2000" dirty="0">
                <a:latin typeface="Arial Narrow" panose="020B0606020202030204" pitchFamily="34" charset="0"/>
              </a:rPr>
              <a:t>	210</a:t>
            </a:r>
            <a:r>
              <a:rPr lang="el-GR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</a:rPr>
              <a:t>772</a:t>
            </a:r>
            <a:r>
              <a:rPr lang="el-GR" sz="2000" dirty="0">
                <a:latin typeface="Arial Narrow" panose="020B0606020202030204" pitchFamily="34" charset="0"/>
              </a:rPr>
              <a:t> </a:t>
            </a:r>
            <a:r>
              <a:rPr lang="en-US" sz="2000" dirty="0">
                <a:latin typeface="Arial Narrow" panose="020B0606020202030204" pitchFamily="34" charset="0"/>
              </a:rPr>
              <a:t>1326</a:t>
            </a:r>
            <a:endParaRPr lang="el-GR" sz="2000" dirty="0">
              <a:latin typeface="Arial Narrow" panose="020B060602020203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92696"/>
            <a:ext cx="9144000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8" name="Picture 4" descr="Logo_ponts_paristech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1124744"/>
            <a:ext cx="2265363" cy="271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" descr="NTUAlogoTRANS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4149080"/>
            <a:ext cx="2224088" cy="226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4644008" y="457200"/>
            <a:ext cx="44999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Πρόγραμμα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Διπλού Διπλώματος: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Σχολή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Πολιτικών Μηχανικών ΕΜΠ </a:t>
            </a:r>
            <a:endParaRPr kumimoji="0" lang="el-G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&amp; </a:t>
            </a:r>
            <a:endParaRPr kumimoji="0" lang="fr-FR" sz="28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ea typeface="Times New Roman" pitchFamily="18" charset="0"/>
              <a:cs typeface="Arial" pitchFamily="34" charset="0"/>
            </a:endParaRPr>
          </a:p>
          <a:p>
            <a:pPr marL="95250"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École </a:t>
            </a:r>
            <a:r>
              <a:rPr lang="en-US" sz="2800" b="1" i="1" dirty="0">
                <a:latin typeface="Arial Narrow" pitchFamily="34" charset="0"/>
                <a:ea typeface="Times New Roman" pitchFamily="18" charset="0"/>
                <a:cs typeface="Arial" pitchFamily="34" charset="0"/>
              </a:rPr>
              <a:t>d</a:t>
            </a:r>
            <a:r>
              <a:rPr kumimoji="0" lang="fr-FR" sz="2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es Ponts - </a:t>
            </a:r>
            <a:r>
              <a:rPr kumimoji="0" lang="fr-FR" sz="2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ParisTech</a:t>
            </a: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4788024" y="4380398"/>
            <a:ext cx="435597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800" dirty="0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Γιώργος </a:t>
            </a:r>
            <a:r>
              <a:rPr lang="el-GR" sz="2800" dirty="0" err="1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Γιαννής</a:t>
            </a:r>
            <a:r>
              <a:rPr lang="el-GR" sz="2800" dirty="0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Καθηγητής ΕΜΠ</a:t>
            </a:r>
            <a:endParaRPr kumimoji="0" lang="el-GR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Narrow" pitchFamily="34" charset="0"/>
                <a:ea typeface="Times New Roman" pitchFamily="18" charset="0"/>
                <a:cs typeface="Arial" pitchFamily="34" charset="0"/>
              </a:rPr>
              <a:t>Υπεύθυνος Προγράμματος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sz="2200" dirty="0">
                <a:solidFill>
                  <a:srgbClr val="000000"/>
                </a:solidFill>
                <a:latin typeface="Arial Narrow" pitchFamily="34" charset="0"/>
                <a:ea typeface="Times New Roman" pitchFamily="18" charset="0"/>
                <a:cs typeface="Arial" pitchFamily="34" charset="0"/>
              </a:rPr>
              <a:t>Διπλού Διπλώματος 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8614" b="22668"/>
          <a:stretch/>
        </p:blipFill>
        <p:spPr>
          <a:xfrm>
            <a:off x="0" y="0"/>
            <a:ext cx="478802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831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459</Words>
  <Application>Microsoft Office PowerPoint</Application>
  <PresentationFormat>On-screen Show (4:3)</PresentationFormat>
  <Paragraphs>91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Narrow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sysadmin</dc:creator>
  <cp:lastModifiedBy>George Yannis</cp:lastModifiedBy>
  <cp:revision>53</cp:revision>
  <dcterms:created xsi:type="dcterms:W3CDTF">2014-10-31T09:09:46Z</dcterms:created>
  <dcterms:modified xsi:type="dcterms:W3CDTF">2023-01-19T21:02:36Z</dcterms:modified>
</cp:coreProperties>
</file>