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B69"/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30" d="100"/>
          <a:sy n="130" d="100"/>
        </p:scale>
        <p:origin x="-2238" y="20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575" cy="511175"/>
          </a:xfrm>
          <a:prstGeom prst="rect">
            <a:avLst/>
          </a:prstGeom>
        </p:spPr>
        <p:txBody>
          <a:bodyPr vert="horz" lIns="91432" tIns="45717" rIns="91432" bIns="45717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9" y="1"/>
            <a:ext cx="3076575" cy="511175"/>
          </a:xfrm>
          <a:prstGeom prst="rect">
            <a:avLst/>
          </a:prstGeom>
        </p:spPr>
        <p:txBody>
          <a:bodyPr vert="horz" lIns="91432" tIns="45717" rIns="91432" bIns="45717" rtlCol="0"/>
          <a:lstStyle>
            <a:lvl1pPr algn="r">
              <a:defRPr sz="1200"/>
            </a:lvl1pPr>
          </a:lstStyle>
          <a:p>
            <a:fld id="{31268034-45D0-444E-9C44-3655AA3E93B0}" type="datetimeFigureOut">
              <a:rPr lang="el-GR" smtClean="0"/>
              <a:pPr/>
              <a:t>14/3/2019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68350"/>
            <a:ext cx="287655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7" rIns="91432" bIns="45717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32" tIns="45717" rIns="91432" bIns="4571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1"/>
            <a:ext cx="3076575" cy="511175"/>
          </a:xfrm>
          <a:prstGeom prst="rect">
            <a:avLst/>
          </a:prstGeom>
        </p:spPr>
        <p:txBody>
          <a:bodyPr vert="horz" lIns="91432" tIns="45717" rIns="91432" bIns="45717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9" y="9721851"/>
            <a:ext cx="3076575" cy="511175"/>
          </a:xfrm>
          <a:prstGeom prst="rect">
            <a:avLst/>
          </a:prstGeom>
        </p:spPr>
        <p:txBody>
          <a:bodyPr vert="horz" lIns="91432" tIns="45717" rIns="91432" bIns="45717" rtlCol="0" anchor="b"/>
          <a:lstStyle>
            <a:lvl1pPr algn="r">
              <a:defRPr sz="1200"/>
            </a:lvl1pPr>
          </a:lstStyle>
          <a:p>
            <a:fld id="{07CCEC93-2E92-4C69-B33F-F2B91419D1D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97091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oikopolisawards.gr/" TargetMode="External"/><Relationship Id="rId11" Type="http://schemas.openxmlformats.org/officeDocument/2006/relationships/image" Target="../media/image8.jpeg"/><Relationship Id="rId5" Type="http://schemas.openxmlformats.org/officeDocument/2006/relationships/hyperlink" Target="http://www.oikopolisawards.gr" TargetMode="External"/><Relationship Id="rId10" Type="http://schemas.openxmlformats.org/officeDocument/2006/relationships/image" Target="../media/image7.jpeg"/><Relationship Id="rId4" Type="http://schemas.openxmlformats.org/officeDocument/2006/relationships/image" Target="../media/image3.pn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ikopolis-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5800" y="3505200"/>
            <a:ext cx="2362200" cy="4419600"/>
          </a:xfrm>
          <a:prstGeom prst="rect">
            <a:avLst/>
          </a:prstGeom>
        </p:spPr>
      </p:pic>
      <p:pic>
        <p:nvPicPr>
          <p:cNvPr id="3" name="Picture 2" descr="2_76.jpg"/>
          <p:cNvPicPr>
            <a:picLocks noChangeAspect="1"/>
          </p:cNvPicPr>
          <p:nvPr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862" y="0"/>
            <a:ext cx="6858000" cy="3684956"/>
          </a:xfrm>
          <a:prstGeom prst="rect">
            <a:avLst/>
          </a:prstGeom>
        </p:spPr>
      </p:pic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6160634"/>
            <a:ext cx="838200" cy="69736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Flowchart: Document 4"/>
          <p:cNvSpPr/>
          <p:nvPr/>
        </p:nvSpPr>
        <p:spPr>
          <a:xfrm rot="10800000">
            <a:off x="4419600" y="6467231"/>
            <a:ext cx="2514600" cy="2676769"/>
          </a:xfrm>
          <a:prstGeom prst="flowChartDocumen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3611845" y="152400"/>
            <a:ext cx="28142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OIKO</a:t>
            </a:r>
            <a:r>
              <a:rPr lang="el-G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ΠΟΛΙΣ</a:t>
            </a:r>
            <a:r>
              <a:rPr lang="el-G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itchFamily="34" charset="0"/>
              </a:rPr>
              <a:t> 2019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5200" y="568642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el-GR" sz="1200" dirty="0" smtClean="0">
                <a:solidFill>
                  <a:schemeClr val="bg1"/>
                </a:solidFill>
                <a:latin typeface="+mj-lt"/>
              </a:rPr>
              <a:t>Επένδυση στην προστασία του</a:t>
            </a:r>
            <a:r>
              <a:rPr lang="en-US" sz="1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l-GR" sz="1200" dirty="0" smtClean="0">
                <a:solidFill>
                  <a:schemeClr val="bg1"/>
                </a:solidFill>
                <a:latin typeface="+mj-lt"/>
              </a:rPr>
              <a:t>Περιβάλλοντος </a:t>
            </a:r>
            <a:endParaRPr lang="el-GR" sz="1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3657600"/>
            <a:ext cx="4419600" cy="58516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ΑΝΑΓΓΕΛΙΑ ΔΙΑΓΩΝΙΣΜΟΥ –</a:t>
            </a:r>
            <a:r>
              <a:rPr lang="en-US" sz="10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ΠΡΟΣΚΛΗΣΗ ΥΠΟΒΟΛΗΣ ΥΠΟΨΗΦΙΟΤΗΤΩΝ</a:t>
            </a:r>
            <a:endParaRPr lang="el-GR" sz="10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en-US" sz="1000" dirty="0" smtClean="0"/>
              <a:t>To </a:t>
            </a:r>
            <a:r>
              <a:rPr lang="en-US" sz="1000" dirty="0"/>
              <a:t>ECOCITY, </a:t>
            </a:r>
            <a:r>
              <a:rPr lang="en-US" sz="1000" dirty="0" err="1"/>
              <a:t>Eθελοντικός</a:t>
            </a:r>
            <a:r>
              <a:rPr lang="en-US" sz="1000" dirty="0"/>
              <a:t> </a:t>
            </a:r>
            <a:r>
              <a:rPr lang="en-US" sz="1000" dirty="0" err="1"/>
              <a:t>Oργ</a:t>
            </a:r>
            <a:r>
              <a:rPr lang="en-US" sz="1000" dirty="0"/>
              <a:t>α</a:t>
            </a:r>
            <a:r>
              <a:rPr lang="en-US" sz="1000" dirty="0" err="1"/>
              <a:t>νισμός</a:t>
            </a:r>
            <a:r>
              <a:rPr lang="en-US" sz="1000" dirty="0"/>
              <a:t> </a:t>
            </a:r>
            <a:r>
              <a:rPr lang="en-US" sz="1000" dirty="0" err="1"/>
              <a:t>γι</a:t>
            </a:r>
            <a:r>
              <a:rPr lang="en-US" sz="1000" dirty="0"/>
              <a:t>α </a:t>
            </a:r>
            <a:r>
              <a:rPr lang="en-US" sz="1000" dirty="0" err="1"/>
              <a:t>το</a:t>
            </a:r>
            <a:r>
              <a:rPr lang="en-US" sz="1000" dirty="0"/>
              <a:t> </a:t>
            </a:r>
            <a:r>
              <a:rPr lang="en-US" sz="1000" dirty="0" err="1"/>
              <a:t>Aστικό</a:t>
            </a:r>
            <a:r>
              <a:rPr lang="en-US" sz="1000" dirty="0"/>
              <a:t> </a:t>
            </a:r>
            <a:r>
              <a:rPr lang="en-US" sz="1000" dirty="0" err="1"/>
              <a:t>κ</a:t>
            </a:r>
            <a:r>
              <a:rPr lang="en-US" sz="1000" dirty="0"/>
              <a:t>α</a:t>
            </a:r>
            <a:r>
              <a:rPr lang="en-US" sz="1000" dirty="0" err="1"/>
              <a:t>ι</a:t>
            </a:r>
            <a:r>
              <a:rPr lang="en-US" sz="1000" dirty="0"/>
              <a:t> </a:t>
            </a:r>
            <a:r>
              <a:rPr lang="en-US" sz="1000" dirty="0" err="1"/>
              <a:t>Περι</a:t>
            </a:r>
            <a:r>
              <a:rPr lang="en-US" sz="1000" dirty="0"/>
              <a:t>α</a:t>
            </a:r>
            <a:r>
              <a:rPr lang="en-US" sz="1000" dirty="0" err="1"/>
              <a:t>στικό</a:t>
            </a:r>
            <a:r>
              <a:rPr lang="en-US" sz="1000" dirty="0"/>
              <a:t> </a:t>
            </a:r>
            <a:r>
              <a:rPr lang="en-US" sz="1000" dirty="0" err="1"/>
              <a:t>Περι</a:t>
            </a:r>
            <a:r>
              <a:rPr lang="en-US" sz="1000" dirty="0"/>
              <a:t>β</a:t>
            </a:r>
            <a:r>
              <a:rPr lang="en-US" sz="1000" dirty="0" err="1"/>
              <a:t>άλλον</a:t>
            </a:r>
            <a:r>
              <a:rPr lang="en-US" sz="1000" dirty="0"/>
              <a:t>, α</a:t>
            </a:r>
            <a:r>
              <a:rPr lang="en-US" sz="1000" dirty="0" err="1"/>
              <a:t>ν</a:t>
            </a:r>
            <a:r>
              <a:rPr lang="en-US" sz="1000" dirty="0"/>
              <a:t>α</a:t>
            </a:r>
            <a:r>
              <a:rPr lang="en-US" sz="1000" dirty="0" err="1"/>
              <a:t>γγέλλει</a:t>
            </a:r>
            <a:r>
              <a:rPr lang="en-US" sz="1000" dirty="0"/>
              <a:t> </a:t>
            </a:r>
            <a:r>
              <a:rPr lang="en-US" sz="1000" dirty="0" err="1"/>
              <a:t>την</a:t>
            </a:r>
            <a:r>
              <a:rPr lang="en-US" sz="1000" dirty="0"/>
              <a:t> </a:t>
            </a:r>
            <a:r>
              <a:rPr lang="en-US" sz="1000" dirty="0" err="1"/>
              <a:t>διοργάνωση</a:t>
            </a:r>
            <a:r>
              <a:rPr lang="en-US" sz="1000" dirty="0"/>
              <a:t> </a:t>
            </a:r>
            <a:r>
              <a:rPr lang="en-US" sz="1000" dirty="0" err="1"/>
              <a:t>των</a:t>
            </a:r>
            <a:r>
              <a:rPr lang="en-US" sz="1000" dirty="0"/>
              <a:t> </a:t>
            </a:r>
            <a:r>
              <a:rPr lang="en-US" sz="1000" dirty="0" err="1"/>
              <a:t>Βρ</a:t>
            </a:r>
            <a:r>
              <a:rPr lang="en-US" sz="1000" dirty="0"/>
              <a:t>αβ</a:t>
            </a:r>
            <a:r>
              <a:rPr lang="en-US" sz="1000" dirty="0" err="1"/>
              <a:t>είων</a:t>
            </a:r>
            <a:r>
              <a:rPr lang="en-US" sz="1000" dirty="0"/>
              <a:t> </a:t>
            </a:r>
            <a:r>
              <a:rPr lang="en-US" sz="1000" dirty="0" err="1"/>
              <a:t>Περι</a:t>
            </a:r>
            <a:r>
              <a:rPr lang="en-US" sz="1000" dirty="0"/>
              <a:t>βα</a:t>
            </a:r>
            <a:r>
              <a:rPr lang="en-US" sz="1000" dirty="0" err="1"/>
              <a:t>λλοντικής</a:t>
            </a:r>
            <a:r>
              <a:rPr lang="en-US" sz="1000" dirty="0"/>
              <a:t> </a:t>
            </a:r>
            <a:r>
              <a:rPr lang="en-US" sz="1000" dirty="0" err="1"/>
              <a:t>Ευ</a:t>
            </a:r>
            <a:r>
              <a:rPr lang="en-US" sz="1000" dirty="0"/>
              <a:t>α</a:t>
            </a:r>
            <a:r>
              <a:rPr lang="en-US" sz="1000" dirty="0" err="1"/>
              <a:t>ισθησί</a:t>
            </a:r>
            <a:r>
              <a:rPr lang="en-US" sz="1000" dirty="0"/>
              <a:t>α</a:t>
            </a:r>
            <a:r>
              <a:rPr lang="en-US" sz="1000" dirty="0" err="1"/>
              <a:t>ς</a:t>
            </a:r>
            <a:r>
              <a:rPr lang="en-US" sz="1000" dirty="0"/>
              <a:t> ΟΙΚΟΠΟΛΙΣ 2019 </a:t>
            </a:r>
            <a:r>
              <a:rPr lang="en-US" sz="1000" dirty="0" err="1"/>
              <a:t>κ</a:t>
            </a:r>
            <a:r>
              <a:rPr lang="en-US" sz="1000" dirty="0"/>
              <a:t>α</a:t>
            </a:r>
            <a:r>
              <a:rPr lang="en-US" sz="1000" dirty="0" err="1"/>
              <a:t>ι</a:t>
            </a:r>
            <a:r>
              <a:rPr lang="en-US" sz="1000" dirty="0"/>
              <a:t> π</a:t>
            </a:r>
            <a:r>
              <a:rPr lang="en-US" sz="1000" dirty="0" err="1"/>
              <a:t>ροσκ</a:t>
            </a:r>
            <a:r>
              <a:rPr lang="en-US" sz="1000" dirty="0"/>
              <a:t>α</a:t>
            </a:r>
            <a:r>
              <a:rPr lang="en-US" sz="1000" dirty="0" err="1"/>
              <a:t>λεί</a:t>
            </a:r>
            <a:r>
              <a:rPr lang="en-US" sz="1000" dirty="0"/>
              <a:t> </a:t>
            </a:r>
            <a:r>
              <a:rPr lang="en-US" sz="1000" dirty="0" err="1"/>
              <a:t>τους</a:t>
            </a:r>
            <a:r>
              <a:rPr lang="en-US" sz="1000" dirty="0"/>
              <a:t> </a:t>
            </a:r>
            <a:r>
              <a:rPr lang="en-US" sz="1000" dirty="0" err="1"/>
              <a:t>ενδι</a:t>
            </a:r>
            <a:r>
              <a:rPr lang="en-US" sz="1000" dirty="0"/>
              <a:t>α</a:t>
            </a:r>
            <a:r>
              <a:rPr lang="en-US" sz="1000" dirty="0" err="1"/>
              <a:t>φερόμενους</a:t>
            </a:r>
            <a:r>
              <a:rPr lang="en-US" sz="1000" dirty="0"/>
              <a:t> </a:t>
            </a:r>
            <a:r>
              <a:rPr lang="en-US" sz="1000" dirty="0" err="1"/>
              <a:t>γι</a:t>
            </a:r>
            <a:r>
              <a:rPr lang="en-US" sz="1000" dirty="0"/>
              <a:t>α </a:t>
            </a:r>
            <a:r>
              <a:rPr lang="en-US" sz="1000" dirty="0" err="1"/>
              <a:t>την</a:t>
            </a:r>
            <a:r>
              <a:rPr lang="en-US" sz="1000" dirty="0"/>
              <a:t> </a:t>
            </a:r>
            <a:r>
              <a:rPr lang="en-US" sz="1000" dirty="0" err="1"/>
              <a:t>υ</a:t>
            </a:r>
            <a:r>
              <a:rPr lang="en-US" sz="1000" dirty="0"/>
              <a:t>π</a:t>
            </a:r>
            <a:r>
              <a:rPr lang="en-US" sz="1000" dirty="0" err="1"/>
              <a:t>ο</a:t>
            </a:r>
            <a:r>
              <a:rPr lang="en-US" sz="1000" dirty="0"/>
              <a:t>β</a:t>
            </a:r>
            <a:r>
              <a:rPr lang="en-US" sz="1000" dirty="0" err="1"/>
              <a:t>ολή</a:t>
            </a:r>
            <a:r>
              <a:rPr lang="en-US" sz="1000" dirty="0"/>
              <a:t> </a:t>
            </a:r>
            <a:r>
              <a:rPr lang="en-US" sz="1000" dirty="0" err="1"/>
              <a:t>υ</a:t>
            </a:r>
            <a:r>
              <a:rPr lang="en-US" sz="1000" dirty="0"/>
              <a:t>π</a:t>
            </a:r>
            <a:r>
              <a:rPr lang="en-US" sz="1000" dirty="0" err="1"/>
              <a:t>οψηφιοτήτων</a:t>
            </a:r>
            <a:r>
              <a:rPr lang="en-US" sz="1000" dirty="0"/>
              <a:t> </a:t>
            </a:r>
            <a:r>
              <a:rPr lang="en-US" sz="1000" dirty="0" err="1"/>
              <a:t>στις</a:t>
            </a:r>
            <a:r>
              <a:rPr lang="en-US" sz="1000" dirty="0"/>
              <a:t> </a:t>
            </a:r>
            <a:r>
              <a:rPr lang="en-US" sz="1000" dirty="0" err="1"/>
              <a:t>κ</a:t>
            </a:r>
            <a:r>
              <a:rPr lang="en-US" sz="1000" dirty="0"/>
              <a:t>α</a:t>
            </a:r>
            <a:r>
              <a:rPr lang="en-US" sz="1000" dirty="0" err="1"/>
              <a:t>τηγορίες</a:t>
            </a:r>
            <a:r>
              <a:rPr lang="en-US" sz="1000" dirty="0" smtClean="0"/>
              <a:t>:</a:t>
            </a:r>
            <a:endParaRPr lang="el-GR" sz="1000" dirty="0" smtClean="0"/>
          </a:p>
          <a:p>
            <a:endParaRPr lang="el-GR" sz="1000" dirty="0" smtClean="0">
              <a:latin typeface="+mj-lt"/>
            </a:endParaRPr>
          </a:p>
          <a:p>
            <a:pPr lvl="0"/>
            <a:r>
              <a:rPr lang="en-US" sz="1000" u="sng" dirty="0"/>
              <a:t>ΟΙΚΟΠΟΛΙΣ 2019 </a:t>
            </a:r>
            <a:r>
              <a:rPr lang="en-US" sz="1000" u="sng" dirty="0" err="1"/>
              <a:t>Ε</a:t>
            </a:r>
            <a:r>
              <a:rPr lang="en-US" sz="1000" u="sng" dirty="0"/>
              <a:t>π</a:t>
            </a:r>
            <a:r>
              <a:rPr lang="en-US" sz="1000" u="sng" dirty="0" err="1"/>
              <a:t>ιστημονικών</a:t>
            </a:r>
            <a:r>
              <a:rPr lang="en-US" sz="1000" u="sng" dirty="0"/>
              <a:t> </a:t>
            </a:r>
            <a:r>
              <a:rPr lang="en-US" sz="1000" u="sng" dirty="0" err="1"/>
              <a:t>Εργ</a:t>
            </a:r>
            <a:r>
              <a:rPr lang="en-US" sz="1000" u="sng" dirty="0"/>
              <a:t>α</a:t>
            </a:r>
            <a:r>
              <a:rPr lang="en-US" sz="1000" u="sng" dirty="0" err="1"/>
              <a:t>σιών</a:t>
            </a:r>
            <a:r>
              <a:rPr lang="en-US" sz="1000" u="sng" dirty="0"/>
              <a:t> </a:t>
            </a:r>
            <a:endParaRPr lang="en-US" sz="1000" dirty="0"/>
          </a:p>
          <a:p>
            <a:pPr lvl="0"/>
            <a:r>
              <a:rPr lang="en-US" sz="1000" u="sng" dirty="0"/>
              <a:t>ΟΙΚΟΠΟΛΙΣ 2019 </a:t>
            </a:r>
            <a:r>
              <a:rPr lang="en-US" sz="1000" u="sng" dirty="0" err="1"/>
              <a:t>Δι</a:t>
            </a:r>
            <a:r>
              <a:rPr lang="en-US" sz="1000" u="sng" dirty="0"/>
              <a:t>π</a:t>
            </a:r>
            <a:r>
              <a:rPr lang="en-US" sz="1000" u="sng" dirty="0" err="1"/>
              <a:t>λωμ</a:t>
            </a:r>
            <a:r>
              <a:rPr lang="en-US" sz="1000" u="sng" dirty="0"/>
              <a:t>α</a:t>
            </a:r>
            <a:r>
              <a:rPr lang="en-US" sz="1000" u="sng" dirty="0" err="1"/>
              <a:t>τικών</a:t>
            </a:r>
            <a:r>
              <a:rPr lang="en-US" sz="1000" u="sng" dirty="0"/>
              <a:t> </a:t>
            </a:r>
            <a:r>
              <a:rPr lang="en-US" sz="1000" u="sng" dirty="0" err="1"/>
              <a:t>Εργ</a:t>
            </a:r>
            <a:r>
              <a:rPr lang="en-US" sz="1000" u="sng" dirty="0"/>
              <a:t>α</a:t>
            </a:r>
            <a:r>
              <a:rPr lang="en-US" sz="1000" u="sng" dirty="0" err="1"/>
              <a:t>σιών</a:t>
            </a:r>
            <a:endParaRPr lang="en-US" sz="1000" dirty="0"/>
          </a:p>
          <a:p>
            <a:endParaRPr lang="el-GR" sz="1000" dirty="0" smtClean="0">
              <a:latin typeface="+mj-lt"/>
            </a:endParaRPr>
          </a:p>
          <a:p>
            <a:r>
              <a:rPr lang="en-US" sz="1000" dirty="0" err="1"/>
              <a:t>Οι</a:t>
            </a:r>
            <a:r>
              <a:rPr lang="en-US" sz="1000" dirty="0"/>
              <a:t> </a:t>
            </a:r>
            <a:r>
              <a:rPr lang="en-US" sz="1000" dirty="0" err="1"/>
              <a:t>δι</a:t>
            </a:r>
            <a:r>
              <a:rPr lang="en-US" sz="1000" dirty="0"/>
              <a:t>α</a:t>
            </a:r>
            <a:r>
              <a:rPr lang="en-US" sz="1000" dirty="0" err="1"/>
              <a:t>γωνιζόμενοι</a:t>
            </a:r>
            <a:r>
              <a:rPr lang="en-US" sz="1000" dirty="0"/>
              <a:t> </a:t>
            </a:r>
            <a:r>
              <a:rPr lang="en-US" sz="1000" dirty="0" err="1"/>
              <a:t>υ</a:t>
            </a:r>
            <a:r>
              <a:rPr lang="en-US" sz="1000" dirty="0"/>
              <a:t>π</a:t>
            </a:r>
            <a:r>
              <a:rPr lang="en-US" sz="1000" dirty="0" err="1"/>
              <a:t>ο</a:t>
            </a:r>
            <a:r>
              <a:rPr lang="en-US" sz="1000" dirty="0"/>
              <a:t>β</a:t>
            </a:r>
            <a:r>
              <a:rPr lang="en-US" sz="1000" dirty="0" err="1"/>
              <a:t>άλλουν</a:t>
            </a:r>
            <a:r>
              <a:rPr lang="en-US" sz="1000" dirty="0"/>
              <a:t> </a:t>
            </a:r>
            <a:r>
              <a:rPr lang="en-US" sz="1000" dirty="0" err="1"/>
              <a:t>μί</a:t>
            </a:r>
            <a:r>
              <a:rPr lang="en-US" sz="1000" dirty="0"/>
              <a:t>α </a:t>
            </a:r>
            <a:r>
              <a:rPr lang="en-US" sz="1000" dirty="0" err="1"/>
              <a:t>ή</a:t>
            </a:r>
            <a:r>
              <a:rPr lang="en-US" sz="1000" dirty="0"/>
              <a:t> π</a:t>
            </a:r>
            <a:r>
              <a:rPr lang="en-US" sz="1000" dirty="0" err="1"/>
              <a:t>ερισσότερες</a:t>
            </a:r>
            <a:r>
              <a:rPr lang="en-US" sz="1000" dirty="0"/>
              <a:t> α</a:t>
            </a:r>
            <a:r>
              <a:rPr lang="en-US" sz="1000" dirty="0" err="1"/>
              <a:t>ιτήσεις</a:t>
            </a:r>
            <a:r>
              <a:rPr lang="en-US" sz="1000" dirty="0"/>
              <a:t> </a:t>
            </a:r>
            <a:r>
              <a:rPr lang="en-US" sz="1000" dirty="0" err="1"/>
              <a:t>συμμετοχής</a:t>
            </a:r>
            <a:r>
              <a:rPr lang="en-US" sz="1000" dirty="0"/>
              <a:t> </a:t>
            </a:r>
            <a:r>
              <a:rPr lang="el-GR" sz="1000" dirty="0"/>
              <a:t>ηλεκτρονικά </a:t>
            </a:r>
            <a:r>
              <a:rPr lang="en-US" sz="1000" dirty="0" err="1"/>
              <a:t>στα</a:t>
            </a:r>
            <a:r>
              <a:rPr lang="en-US" sz="1000" dirty="0"/>
              <a:t> </a:t>
            </a:r>
            <a:r>
              <a:rPr lang="en-US" sz="1000" b="1" dirty="0" err="1"/>
              <a:t>Βραβεία</a:t>
            </a:r>
            <a:r>
              <a:rPr lang="en-US" sz="1000" b="1" dirty="0"/>
              <a:t> ΟΙΚΟΠΟΛΙΣ 2019 (info@ecocity.gr) </a:t>
            </a:r>
            <a:r>
              <a:rPr lang="en-US" sz="1000" b="1" dirty="0" err="1"/>
              <a:t>έως</a:t>
            </a:r>
            <a:r>
              <a:rPr lang="en-US" sz="1000" b="1" dirty="0"/>
              <a:t> </a:t>
            </a:r>
            <a:r>
              <a:rPr lang="en-US" sz="1000" b="1" dirty="0" smtClean="0"/>
              <a:t>τ</a:t>
            </a:r>
            <a:r>
              <a:rPr lang="el-GR" sz="1000" b="1" smtClean="0"/>
              <a:t>ις</a:t>
            </a:r>
            <a:r>
              <a:rPr lang="en-US" sz="1000" b="1" smtClean="0"/>
              <a:t> </a:t>
            </a:r>
            <a:r>
              <a:rPr lang="en-US" sz="1000" b="1" dirty="0" smtClean="0"/>
              <a:t>31</a:t>
            </a:r>
            <a:r>
              <a:rPr lang="en-US" sz="1000" b="1" dirty="0" smtClean="0"/>
              <a:t> </a:t>
            </a:r>
            <a:r>
              <a:rPr lang="el-GR" sz="1000" b="1" dirty="0"/>
              <a:t>Μαρτίου</a:t>
            </a:r>
            <a:r>
              <a:rPr lang="en-US" sz="1000" b="1" dirty="0"/>
              <a:t> 2019 </a:t>
            </a:r>
            <a:r>
              <a:rPr lang="en-US" sz="1000" dirty="0"/>
              <a:t>απ</a:t>
            </a:r>
            <a:r>
              <a:rPr lang="en-US" sz="1000" dirty="0" err="1"/>
              <a:t>οστέλλοντ</a:t>
            </a:r>
            <a:r>
              <a:rPr lang="en-US" sz="1000" dirty="0"/>
              <a:t>α</a:t>
            </a:r>
            <a:r>
              <a:rPr lang="en-US" sz="1000" dirty="0" err="1"/>
              <a:t>ς</a:t>
            </a:r>
            <a:r>
              <a:rPr lang="en-US" sz="1000" dirty="0"/>
              <a:t> </a:t>
            </a:r>
            <a:r>
              <a:rPr lang="en-US" sz="1000" dirty="0" err="1"/>
              <a:t>φάκελο</a:t>
            </a:r>
            <a:r>
              <a:rPr lang="en-US" sz="1000" dirty="0"/>
              <a:t> </a:t>
            </a:r>
            <a:r>
              <a:rPr lang="en-US" sz="1000" dirty="0" err="1"/>
              <a:t>υ</a:t>
            </a:r>
            <a:r>
              <a:rPr lang="en-US" sz="1000" dirty="0"/>
              <a:t>π</a:t>
            </a:r>
            <a:r>
              <a:rPr lang="en-US" sz="1000" dirty="0" err="1"/>
              <a:t>οψηφιότητ</a:t>
            </a:r>
            <a:r>
              <a:rPr lang="en-US" sz="1000" dirty="0"/>
              <a:t>α</a:t>
            </a:r>
            <a:r>
              <a:rPr lang="en-US" sz="1000" dirty="0" err="1"/>
              <a:t>ς</a:t>
            </a:r>
            <a:r>
              <a:rPr lang="en-US" sz="1000" dirty="0"/>
              <a:t> που π</a:t>
            </a:r>
            <a:r>
              <a:rPr lang="en-US" sz="1000" dirty="0" err="1"/>
              <a:t>εριλ</a:t>
            </a:r>
            <a:r>
              <a:rPr lang="en-US" sz="1000" dirty="0"/>
              <a:t>αμβ</a:t>
            </a:r>
            <a:r>
              <a:rPr lang="en-US" sz="1000" dirty="0" err="1"/>
              <a:t>άνει</a:t>
            </a:r>
            <a:r>
              <a:rPr lang="en-US" sz="1000" dirty="0"/>
              <a:t> </a:t>
            </a:r>
            <a:r>
              <a:rPr lang="en-US" sz="1000" dirty="0" err="1"/>
              <a:t>Αίτηση</a:t>
            </a:r>
            <a:r>
              <a:rPr lang="en-US" sz="1000" dirty="0"/>
              <a:t> </a:t>
            </a:r>
            <a:r>
              <a:rPr lang="en-US" sz="1000" dirty="0" err="1"/>
              <a:t>Συμμετοχής</a:t>
            </a:r>
            <a:r>
              <a:rPr lang="en-US" sz="1000" dirty="0"/>
              <a:t>, </a:t>
            </a:r>
            <a:r>
              <a:rPr lang="en-US" sz="1000" dirty="0" err="1"/>
              <a:t>Συνο</a:t>
            </a:r>
            <a:r>
              <a:rPr lang="en-US" sz="1000" dirty="0"/>
              <a:t>π</a:t>
            </a:r>
            <a:r>
              <a:rPr lang="en-US" sz="1000" dirty="0" err="1"/>
              <a:t>τική</a:t>
            </a:r>
            <a:r>
              <a:rPr lang="en-US" sz="1000" dirty="0"/>
              <a:t> </a:t>
            </a:r>
            <a:r>
              <a:rPr lang="en-US" sz="1000" dirty="0" err="1"/>
              <a:t>Περιγρ</a:t>
            </a:r>
            <a:r>
              <a:rPr lang="en-US" sz="1000" dirty="0"/>
              <a:t>α</a:t>
            </a:r>
            <a:r>
              <a:rPr lang="en-US" sz="1000" dirty="0" err="1"/>
              <a:t>φή</a:t>
            </a:r>
            <a:r>
              <a:rPr lang="en-US" sz="1000" dirty="0"/>
              <a:t> </a:t>
            </a:r>
            <a:r>
              <a:rPr lang="en-US" sz="1000" dirty="0" err="1"/>
              <a:t>Έργου</a:t>
            </a:r>
            <a:r>
              <a:rPr lang="en-US" sz="1000" dirty="0"/>
              <a:t> </a:t>
            </a:r>
            <a:r>
              <a:rPr lang="en-US" sz="1000" dirty="0" err="1"/>
              <a:t>κ</a:t>
            </a:r>
            <a:r>
              <a:rPr lang="en-US" sz="1000" dirty="0"/>
              <a:t>α</a:t>
            </a:r>
            <a:r>
              <a:rPr lang="en-US" sz="1000" dirty="0" err="1"/>
              <a:t>ι</a:t>
            </a:r>
            <a:r>
              <a:rPr lang="en-US" sz="1000" dirty="0"/>
              <a:t> </a:t>
            </a:r>
            <a:r>
              <a:rPr lang="en-US" sz="1000" dirty="0" err="1"/>
              <a:t>Συνοδευτικό</a:t>
            </a:r>
            <a:r>
              <a:rPr lang="en-US" sz="1000" dirty="0"/>
              <a:t> </a:t>
            </a:r>
            <a:r>
              <a:rPr lang="en-US" sz="1000" dirty="0" err="1"/>
              <a:t>Υλικό</a:t>
            </a:r>
            <a:r>
              <a:rPr lang="en-US" sz="1000" dirty="0"/>
              <a:t>. </a:t>
            </a:r>
            <a:r>
              <a:rPr lang="en-US" sz="1000" dirty="0" err="1"/>
              <a:t>Τ</a:t>
            </a:r>
            <a:r>
              <a:rPr lang="en-US" sz="1000" dirty="0"/>
              <a:t>α </a:t>
            </a:r>
            <a:r>
              <a:rPr lang="en-US" sz="1000" dirty="0" err="1"/>
              <a:t>σχετικά</a:t>
            </a:r>
            <a:r>
              <a:rPr lang="en-US" sz="1000" dirty="0"/>
              <a:t> </a:t>
            </a:r>
            <a:r>
              <a:rPr lang="en-US" sz="1000" dirty="0" err="1"/>
              <a:t>έντυ</a:t>
            </a:r>
            <a:r>
              <a:rPr lang="en-US" sz="1000" dirty="0"/>
              <a:t>πα </a:t>
            </a:r>
            <a:r>
              <a:rPr lang="en-US" sz="1000" dirty="0" err="1"/>
              <a:t>είν</a:t>
            </a:r>
            <a:r>
              <a:rPr lang="en-US" sz="1000" dirty="0"/>
              <a:t>α</a:t>
            </a:r>
            <a:r>
              <a:rPr lang="en-US" sz="1000" dirty="0" err="1"/>
              <a:t>ι</a:t>
            </a:r>
            <a:r>
              <a:rPr lang="en-US" sz="1000" dirty="0"/>
              <a:t> α</a:t>
            </a:r>
            <a:r>
              <a:rPr lang="en-US" sz="1000" dirty="0" err="1"/>
              <a:t>ν</a:t>
            </a:r>
            <a:r>
              <a:rPr lang="en-US" sz="1000" dirty="0"/>
              <a:t>α</a:t>
            </a:r>
            <a:r>
              <a:rPr lang="en-US" sz="1000" dirty="0" err="1"/>
              <a:t>ρτημέν</a:t>
            </a:r>
            <a:r>
              <a:rPr lang="en-US" sz="1000" dirty="0"/>
              <a:t>α </a:t>
            </a:r>
            <a:r>
              <a:rPr lang="en-US" sz="1000" dirty="0" err="1"/>
              <a:t>στον</a:t>
            </a:r>
            <a:r>
              <a:rPr lang="en-US" sz="1000" dirty="0"/>
              <a:t> </a:t>
            </a:r>
            <a:r>
              <a:rPr lang="en-US" sz="1000" dirty="0" err="1"/>
              <a:t>ιστότο</a:t>
            </a:r>
            <a:r>
              <a:rPr lang="en-US" sz="1000" dirty="0"/>
              <a:t>π</a:t>
            </a:r>
            <a:r>
              <a:rPr lang="en-US" sz="1000" dirty="0" err="1"/>
              <a:t>ο</a:t>
            </a:r>
            <a:r>
              <a:rPr lang="en-US" sz="1000" dirty="0"/>
              <a:t> </a:t>
            </a:r>
            <a:r>
              <a:rPr lang="en-US" sz="1000" u="sng" dirty="0" smtClean="0">
                <a:hlinkClick r:id="rId5"/>
              </a:rPr>
              <a:t>www.oikopolisawards.gr</a:t>
            </a:r>
            <a:endParaRPr lang="el-GR" sz="1000" u="sng" dirty="0" smtClean="0"/>
          </a:p>
          <a:p>
            <a:endParaRPr lang="el-GR" sz="1000" u="sng" dirty="0" smtClean="0"/>
          </a:p>
          <a:p>
            <a:endParaRPr lang="el-GR" sz="1000" u="sng" dirty="0"/>
          </a:p>
          <a:p>
            <a:pPr lvl="0"/>
            <a:r>
              <a:rPr lang="en-US" sz="1000" u="sng" dirty="0"/>
              <a:t>ΟΙΚΟΠΟΛΙΣ 2019 </a:t>
            </a:r>
            <a:r>
              <a:rPr lang="en-US" sz="1000" u="sng" dirty="0" err="1"/>
              <a:t>Το</a:t>
            </a:r>
            <a:r>
              <a:rPr lang="en-US" sz="1000" u="sng" dirty="0"/>
              <a:t>π</a:t>
            </a:r>
            <a:r>
              <a:rPr lang="en-US" sz="1000" u="sng" dirty="0" err="1"/>
              <a:t>ικής</a:t>
            </a:r>
            <a:r>
              <a:rPr lang="en-US" sz="1000" u="sng" dirty="0"/>
              <a:t> </a:t>
            </a:r>
            <a:r>
              <a:rPr lang="en-US" sz="1000" u="sng" dirty="0" err="1"/>
              <a:t>Αυτοδιοίκησης</a:t>
            </a:r>
            <a:endParaRPr lang="en-US" sz="1000" dirty="0"/>
          </a:p>
          <a:p>
            <a:pPr lvl="0"/>
            <a:r>
              <a:rPr lang="en-US" sz="1000" u="sng" dirty="0"/>
              <a:t>ΟΙΚΟΠΟΛΙΣ 2019 </a:t>
            </a:r>
            <a:r>
              <a:rPr lang="el-GR" sz="1000" u="sng" dirty="0"/>
              <a:t>Οργανισμών και </a:t>
            </a:r>
            <a:r>
              <a:rPr lang="en-US" sz="1000" u="sng" dirty="0" err="1"/>
              <a:t>Φορέων</a:t>
            </a:r>
            <a:r>
              <a:rPr lang="en-US" sz="1000" u="sng" dirty="0"/>
              <a:t> </a:t>
            </a:r>
            <a:endParaRPr lang="en-US" sz="1000" dirty="0"/>
          </a:p>
          <a:p>
            <a:pPr lvl="0"/>
            <a:r>
              <a:rPr lang="en-US" sz="1000" u="sng" dirty="0"/>
              <a:t>ΟΙΚΟΠΟΛΙΣ 2019 </a:t>
            </a:r>
            <a:r>
              <a:rPr lang="en-US" sz="1000" u="sng" dirty="0" err="1"/>
              <a:t>Ε</a:t>
            </a:r>
            <a:r>
              <a:rPr lang="en-US" sz="1000" u="sng" dirty="0"/>
              <a:t>π</a:t>
            </a:r>
            <a:r>
              <a:rPr lang="en-US" sz="1000" u="sng" dirty="0" err="1"/>
              <a:t>ιχειρήσεων</a:t>
            </a:r>
            <a:endParaRPr lang="en-US" sz="1000" dirty="0"/>
          </a:p>
          <a:p>
            <a:pPr lvl="0"/>
            <a:r>
              <a:rPr lang="en-US" sz="1000" u="sng" dirty="0"/>
              <a:t>ΟΙΚΟΠΟΛΙΣ 2019 </a:t>
            </a:r>
            <a:r>
              <a:rPr lang="en-US" sz="1000" u="sng" dirty="0" err="1"/>
              <a:t>Μέσων</a:t>
            </a:r>
            <a:r>
              <a:rPr lang="en-US" sz="1000" u="sng" dirty="0"/>
              <a:t> Μα</a:t>
            </a:r>
            <a:r>
              <a:rPr lang="en-US" sz="1000" u="sng" dirty="0" err="1"/>
              <a:t>ζικής</a:t>
            </a:r>
            <a:r>
              <a:rPr lang="en-US" sz="1000" u="sng" dirty="0"/>
              <a:t> </a:t>
            </a:r>
            <a:r>
              <a:rPr lang="en-US" sz="1000" u="sng" dirty="0" err="1" smtClean="0"/>
              <a:t>Ενημέρωσης</a:t>
            </a:r>
            <a:endParaRPr lang="el-GR" sz="1000" u="sng" dirty="0" smtClean="0"/>
          </a:p>
          <a:p>
            <a:pPr lvl="0"/>
            <a:endParaRPr lang="el-GR" sz="1000" u="sng" dirty="0" smtClean="0"/>
          </a:p>
          <a:p>
            <a:r>
              <a:rPr lang="en-US" sz="1000" dirty="0" err="1"/>
              <a:t>Οι</a:t>
            </a:r>
            <a:r>
              <a:rPr lang="en-US" sz="1000" dirty="0"/>
              <a:t> </a:t>
            </a:r>
            <a:r>
              <a:rPr lang="en-US" sz="1000" dirty="0" err="1" smtClean="0"/>
              <a:t>δι</a:t>
            </a:r>
            <a:r>
              <a:rPr lang="en-US" sz="1000" dirty="0" smtClean="0"/>
              <a:t>α</a:t>
            </a:r>
            <a:r>
              <a:rPr lang="en-US" sz="1000" dirty="0" err="1" smtClean="0"/>
              <a:t>γωνιζόμενοι</a:t>
            </a:r>
            <a:r>
              <a:rPr lang="el-GR" sz="1000" dirty="0" smtClean="0"/>
              <a:t> σ αυτές τις κατηγορίες </a:t>
            </a:r>
            <a:r>
              <a:rPr lang="en-US" sz="1000" dirty="0" smtClean="0"/>
              <a:t> </a:t>
            </a:r>
            <a:r>
              <a:rPr lang="en-US" sz="1000" dirty="0" err="1"/>
              <a:t>υ</a:t>
            </a:r>
            <a:r>
              <a:rPr lang="en-US" sz="1000" dirty="0"/>
              <a:t>π</a:t>
            </a:r>
            <a:r>
              <a:rPr lang="en-US" sz="1000" dirty="0" err="1"/>
              <a:t>ο</a:t>
            </a:r>
            <a:r>
              <a:rPr lang="en-US" sz="1000" dirty="0"/>
              <a:t>β</a:t>
            </a:r>
            <a:r>
              <a:rPr lang="en-US" sz="1000" dirty="0" err="1"/>
              <a:t>άλλουν</a:t>
            </a:r>
            <a:r>
              <a:rPr lang="en-US" sz="1000" dirty="0"/>
              <a:t> </a:t>
            </a:r>
            <a:r>
              <a:rPr lang="en-US" sz="1000" dirty="0" err="1"/>
              <a:t>μί</a:t>
            </a:r>
            <a:r>
              <a:rPr lang="en-US" sz="1000" dirty="0"/>
              <a:t>α </a:t>
            </a:r>
            <a:r>
              <a:rPr lang="en-US" sz="1000" dirty="0" err="1"/>
              <a:t>ή</a:t>
            </a:r>
            <a:r>
              <a:rPr lang="en-US" sz="1000" dirty="0"/>
              <a:t> π</a:t>
            </a:r>
            <a:r>
              <a:rPr lang="en-US" sz="1000" dirty="0" err="1"/>
              <a:t>ερισσότερες</a:t>
            </a:r>
            <a:r>
              <a:rPr lang="en-US" sz="1000" dirty="0"/>
              <a:t> </a:t>
            </a:r>
            <a:r>
              <a:rPr lang="en-US" sz="1000" dirty="0" err="1"/>
              <a:t>υ</a:t>
            </a:r>
            <a:r>
              <a:rPr lang="en-US" sz="1000" dirty="0"/>
              <a:t>π</a:t>
            </a:r>
            <a:r>
              <a:rPr lang="en-US" sz="1000" dirty="0" err="1"/>
              <a:t>οψηφιότητες</a:t>
            </a:r>
            <a:r>
              <a:rPr lang="en-US" sz="1000" dirty="0"/>
              <a:t> </a:t>
            </a:r>
            <a:r>
              <a:rPr lang="el-GR" sz="1000" dirty="0"/>
              <a:t>ηλεκτρονικά </a:t>
            </a:r>
            <a:r>
              <a:rPr lang="en-US" sz="1000" dirty="0" err="1"/>
              <a:t>στα</a:t>
            </a:r>
            <a:r>
              <a:rPr lang="en-US" sz="1000" dirty="0"/>
              <a:t> </a:t>
            </a:r>
            <a:r>
              <a:rPr lang="en-US" sz="1000" b="1" dirty="0" err="1"/>
              <a:t>Βραβεία</a:t>
            </a:r>
            <a:r>
              <a:rPr lang="en-US" sz="1000" b="1" dirty="0"/>
              <a:t> ΟΙΚΟΠΟΛΙΣ 2019 (info@ecocity.gr) </a:t>
            </a:r>
            <a:r>
              <a:rPr lang="en-US" sz="1000" b="1" dirty="0" err="1"/>
              <a:t>έως</a:t>
            </a:r>
            <a:r>
              <a:rPr lang="en-US" sz="1000" b="1" dirty="0"/>
              <a:t> </a:t>
            </a:r>
            <a:r>
              <a:rPr lang="el-GR" sz="1000" b="1" dirty="0" smtClean="0"/>
              <a:t>τις 15</a:t>
            </a:r>
            <a:r>
              <a:rPr lang="en-US" sz="1000" b="1" dirty="0" smtClean="0"/>
              <a:t> </a:t>
            </a:r>
            <a:r>
              <a:rPr lang="el-GR" sz="1000" b="1" dirty="0" smtClean="0"/>
              <a:t>Απριλίου </a:t>
            </a:r>
            <a:r>
              <a:rPr lang="en-US" sz="1000" b="1" dirty="0" smtClean="0"/>
              <a:t>2019</a:t>
            </a:r>
            <a:r>
              <a:rPr lang="en-US" sz="1000" dirty="0"/>
              <a:t> </a:t>
            </a:r>
            <a:r>
              <a:rPr lang="en-US" sz="1000" dirty="0" err="1"/>
              <a:t>αποστέλλοντας</a:t>
            </a:r>
            <a:r>
              <a:rPr lang="en-US" sz="1000" dirty="0"/>
              <a:t> </a:t>
            </a:r>
            <a:r>
              <a:rPr lang="en-US" sz="1000" dirty="0" err="1"/>
              <a:t>φάκελο</a:t>
            </a:r>
            <a:r>
              <a:rPr lang="en-US" sz="1000" dirty="0"/>
              <a:t> </a:t>
            </a:r>
            <a:r>
              <a:rPr lang="en-US" sz="1000" dirty="0" err="1"/>
              <a:t>υποψηφιότητας</a:t>
            </a:r>
            <a:r>
              <a:rPr lang="en-US" sz="1000" dirty="0"/>
              <a:t> που </a:t>
            </a:r>
            <a:r>
              <a:rPr lang="en-US" sz="1000" dirty="0" err="1"/>
              <a:t>να</a:t>
            </a:r>
            <a:r>
              <a:rPr lang="en-US" sz="1000" dirty="0"/>
              <a:t> </a:t>
            </a:r>
            <a:r>
              <a:rPr lang="en-US" sz="1000" dirty="0" err="1"/>
              <a:t>περιλαμβάνει</a:t>
            </a:r>
            <a:r>
              <a:rPr lang="en-US" sz="1000" dirty="0"/>
              <a:t> </a:t>
            </a:r>
            <a:r>
              <a:rPr lang="en-US" sz="1000" dirty="0" err="1"/>
              <a:t>την</a:t>
            </a:r>
            <a:r>
              <a:rPr lang="en-US" sz="1000" dirty="0"/>
              <a:t> </a:t>
            </a:r>
            <a:r>
              <a:rPr lang="en-US" sz="1000" dirty="0" err="1"/>
              <a:t>Αίτηση</a:t>
            </a:r>
            <a:r>
              <a:rPr lang="en-US" sz="1000" dirty="0"/>
              <a:t> </a:t>
            </a:r>
            <a:r>
              <a:rPr lang="en-US" sz="1000" dirty="0" err="1"/>
              <a:t>Συμμετοχής</a:t>
            </a:r>
            <a:r>
              <a:rPr lang="en-US" sz="1000" dirty="0"/>
              <a:t>, </a:t>
            </a:r>
            <a:r>
              <a:rPr lang="en-US" sz="1000" dirty="0" err="1"/>
              <a:t>Σύντομη</a:t>
            </a:r>
            <a:r>
              <a:rPr lang="en-US" sz="1000" dirty="0"/>
              <a:t> </a:t>
            </a:r>
            <a:r>
              <a:rPr lang="en-US" sz="1000" dirty="0" err="1"/>
              <a:t>Περίληψη</a:t>
            </a:r>
            <a:r>
              <a:rPr lang="en-US" sz="1000" dirty="0"/>
              <a:t> </a:t>
            </a:r>
            <a:r>
              <a:rPr lang="en-US" sz="1000" dirty="0" err="1"/>
              <a:t>του</a:t>
            </a:r>
            <a:r>
              <a:rPr lang="en-US" sz="1000" dirty="0"/>
              <a:t> </a:t>
            </a:r>
            <a:r>
              <a:rPr lang="en-US" sz="1000" dirty="0" err="1"/>
              <a:t>Έργου</a:t>
            </a:r>
            <a:r>
              <a:rPr lang="en-US" sz="1000" dirty="0"/>
              <a:t> </a:t>
            </a:r>
            <a:r>
              <a:rPr lang="en-US" sz="1000" dirty="0" err="1"/>
              <a:t>και</a:t>
            </a:r>
            <a:r>
              <a:rPr lang="en-US" sz="1000" dirty="0"/>
              <a:t> </a:t>
            </a:r>
            <a:r>
              <a:rPr lang="en-US" sz="1000" dirty="0" err="1"/>
              <a:t>συνοδευτικό</a:t>
            </a:r>
            <a:r>
              <a:rPr lang="en-US" sz="1000" dirty="0"/>
              <a:t> </a:t>
            </a:r>
            <a:r>
              <a:rPr lang="en-US" sz="1000" dirty="0" err="1"/>
              <a:t>υλικό</a:t>
            </a:r>
            <a:r>
              <a:rPr lang="en-US" sz="1000" dirty="0"/>
              <a:t>.  </a:t>
            </a:r>
            <a:r>
              <a:rPr lang="en-US" sz="1000" dirty="0" err="1"/>
              <a:t>Τ</a:t>
            </a:r>
            <a:r>
              <a:rPr lang="en-US" sz="1000" dirty="0"/>
              <a:t>α </a:t>
            </a:r>
            <a:r>
              <a:rPr lang="en-US" sz="1000" dirty="0" err="1"/>
              <a:t>σχετικά</a:t>
            </a:r>
            <a:r>
              <a:rPr lang="en-US" sz="1000" dirty="0"/>
              <a:t> </a:t>
            </a:r>
            <a:r>
              <a:rPr lang="en-US" sz="1000" dirty="0" err="1"/>
              <a:t>έντυ</a:t>
            </a:r>
            <a:r>
              <a:rPr lang="en-US" sz="1000" dirty="0"/>
              <a:t>πα </a:t>
            </a:r>
            <a:r>
              <a:rPr lang="en-US" sz="1000" dirty="0" err="1"/>
              <a:t>είν</a:t>
            </a:r>
            <a:r>
              <a:rPr lang="en-US" sz="1000" dirty="0"/>
              <a:t>α</a:t>
            </a:r>
            <a:r>
              <a:rPr lang="en-US" sz="1000" dirty="0" err="1"/>
              <a:t>ι</a:t>
            </a:r>
            <a:r>
              <a:rPr lang="en-US" sz="1000" dirty="0"/>
              <a:t> α</a:t>
            </a:r>
            <a:r>
              <a:rPr lang="en-US" sz="1000" dirty="0" err="1"/>
              <a:t>ν</a:t>
            </a:r>
            <a:r>
              <a:rPr lang="en-US" sz="1000" dirty="0"/>
              <a:t>α</a:t>
            </a:r>
            <a:r>
              <a:rPr lang="en-US" sz="1000" dirty="0" err="1"/>
              <a:t>ρτημέν</a:t>
            </a:r>
            <a:r>
              <a:rPr lang="en-US" sz="1000" dirty="0"/>
              <a:t>α </a:t>
            </a:r>
            <a:r>
              <a:rPr lang="en-US" sz="1000" dirty="0" err="1"/>
              <a:t>στον</a:t>
            </a:r>
            <a:r>
              <a:rPr lang="en-US" sz="1000" dirty="0"/>
              <a:t> </a:t>
            </a:r>
            <a:r>
              <a:rPr lang="en-US" sz="1000" dirty="0" err="1"/>
              <a:t>ιστότο</a:t>
            </a:r>
            <a:r>
              <a:rPr lang="en-US" sz="1000" dirty="0"/>
              <a:t>π</a:t>
            </a:r>
            <a:r>
              <a:rPr lang="en-US" sz="1000" dirty="0" err="1"/>
              <a:t>ο</a:t>
            </a:r>
            <a:r>
              <a:rPr lang="en-US" sz="1000" dirty="0"/>
              <a:t> </a:t>
            </a:r>
            <a:r>
              <a:rPr lang="en-US" sz="1000" dirty="0">
                <a:hlinkClick r:id="rId6"/>
              </a:rPr>
              <a:t>www.oikopolisawards.gr</a:t>
            </a:r>
            <a:endParaRPr lang="en-US" sz="1000" dirty="0"/>
          </a:p>
          <a:p>
            <a:pPr lvl="0"/>
            <a:endParaRPr lang="en-US" sz="1000" dirty="0"/>
          </a:p>
          <a:p>
            <a:endParaRPr lang="el-GR" sz="1000" u="sng" dirty="0" smtClean="0"/>
          </a:p>
          <a:p>
            <a:r>
              <a:rPr lang="el-GR" sz="1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l-GR" sz="1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                              </a:t>
            </a:r>
            <a:endParaRPr lang="en-US" sz="1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l-GR" sz="1000" u="sng" dirty="0"/>
          </a:p>
          <a:p>
            <a:endParaRPr lang="en-US" sz="1000" dirty="0"/>
          </a:p>
          <a:p>
            <a:r>
              <a:rPr lang="en-US" sz="1000" dirty="0"/>
              <a:t> </a:t>
            </a:r>
            <a:r>
              <a:rPr lang="en-US" sz="1000" dirty="0" err="1" smtClean="0"/>
              <a:t>Περισσότερες</a:t>
            </a:r>
            <a:r>
              <a:rPr lang="en-US" sz="1000" dirty="0" smtClean="0"/>
              <a:t> </a:t>
            </a:r>
            <a:r>
              <a:rPr lang="en-US" sz="1000" dirty="0"/>
              <a:t>π</a:t>
            </a:r>
            <a:r>
              <a:rPr lang="en-US" sz="1000" dirty="0" err="1"/>
              <a:t>ληροφορίες</a:t>
            </a:r>
            <a:r>
              <a:rPr lang="en-US" sz="1000" dirty="0"/>
              <a:t> </a:t>
            </a:r>
            <a:r>
              <a:rPr lang="en-US" sz="1000" dirty="0" err="1"/>
              <a:t>γι</a:t>
            </a:r>
            <a:r>
              <a:rPr lang="en-US" sz="1000" dirty="0"/>
              <a:t>α </a:t>
            </a:r>
            <a:r>
              <a:rPr lang="en-US" sz="1000" dirty="0" err="1"/>
              <a:t>τον</a:t>
            </a:r>
            <a:r>
              <a:rPr lang="en-US" sz="1000" dirty="0"/>
              <a:t> </a:t>
            </a:r>
            <a:r>
              <a:rPr lang="en-US" sz="1000" dirty="0" err="1"/>
              <a:t>κ</a:t>
            </a:r>
            <a:r>
              <a:rPr lang="en-US" sz="1000" dirty="0"/>
              <a:t>α</a:t>
            </a:r>
            <a:r>
              <a:rPr lang="en-US" sz="1000" dirty="0" err="1"/>
              <a:t>νονισμό</a:t>
            </a:r>
            <a:r>
              <a:rPr lang="en-US" sz="1000" dirty="0"/>
              <a:t> </a:t>
            </a:r>
            <a:r>
              <a:rPr lang="en-US" sz="1000" dirty="0" err="1"/>
              <a:t>των</a:t>
            </a:r>
            <a:r>
              <a:rPr lang="en-US" sz="1000" dirty="0"/>
              <a:t> </a:t>
            </a:r>
            <a:r>
              <a:rPr lang="en-US" sz="1000" dirty="0" err="1"/>
              <a:t>Βρ</a:t>
            </a:r>
            <a:r>
              <a:rPr lang="en-US" sz="1000" dirty="0"/>
              <a:t>αβ</a:t>
            </a:r>
            <a:r>
              <a:rPr lang="en-US" sz="1000" dirty="0" err="1"/>
              <a:t>είων</a:t>
            </a:r>
            <a:r>
              <a:rPr lang="en-US" sz="1000" dirty="0"/>
              <a:t>, </a:t>
            </a:r>
            <a:r>
              <a:rPr lang="en-US" sz="1000" dirty="0" err="1"/>
              <a:t>γι</a:t>
            </a:r>
            <a:r>
              <a:rPr lang="en-US" sz="1000" dirty="0"/>
              <a:t>α </a:t>
            </a:r>
            <a:r>
              <a:rPr lang="en-US" sz="1000" dirty="0" err="1"/>
              <a:t>τ</a:t>
            </a:r>
            <a:r>
              <a:rPr lang="en-US" sz="1000" dirty="0"/>
              <a:t>α </a:t>
            </a:r>
            <a:r>
              <a:rPr lang="en-US" sz="1000" dirty="0" err="1"/>
              <a:t>κριτήρι</a:t>
            </a:r>
            <a:r>
              <a:rPr lang="en-US" sz="1000" dirty="0"/>
              <a:t>α α</a:t>
            </a:r>
            <a:r>
              <a:rPr lang="en-US" sz="1000" dirty="0" err="1"/>
              <a:t>ξιολόγησης</a:t>
            </a:r>
            <a:r>
              <a:rPr lang="en-US" sz="1000" dirty="0"/>
              <a:t> </a:t>
            </a:r>
            <a:r>
              <a:rPr lang="en-US" sz="1000" dirty="0" err="1"/>
              <a:t>κ</a:t>
            </a:r>
            <a:r>
              <a:rPr lang="en-US" sz="1000" dirty="0"/>
              <a:t>α</a:t>
            </a:r>
            <a:r>
              <a:rPr lang="en-US" sz="1000" dirty="0" err="1"/>
              <a:t>ι</a:t>
            </a:r>
            <a:r>
              <a:rPr lang="en-US" sz="1000" dirty="0"/>
              <a:t> </a:t>
            </a:r>
            <a:r>
              <a:rPr lang="en-US" sz="1000" dirty="0" err="1"/>
              <a:t>τη</a:t>
            </a:r>
            <a:r>
              <a:rPr lang="en-US" sz="1000" dirty="0"/>
              <a:t> </a:t>
            </a:r>
            <a:r>
              <a:rPr lang="en-US" sz="1000" dirty="0" err="1"/>
              <a:t>δι</a:t>
            </a:r>
            <a:r>
              <a:rPr lang="en-US" sz="1000" dirty="0"/>
              <a:t>α</a:t>
            </a:r>
            <a:r>
              <a:rPr lang="en-US" sz="1000" dirty="0" err="1"/>
              <a:t>δικ</a:t>
            </a:r>
            <a:r>
              <a:rPr lang="en-US" sz="1000" dirty="0"/>
              <a:t>α</a:t>
            </a:r>
            <a:r>
              <a:rPr lang="en-US" sz="1000" dirty="0" err="1"/>
              <a:t>σί</a:t>
            </a:r>
            <a:r>
              <a:rPr lang="en-US" sz="1000" dirty="0"/>
              <a:t>α </a:t>
            </a:r>
            <a:r>
              <a:rPr lang="en-US" sz="1000" dirty="0" err="1"/>
              <a:t>υ</a:t>
            </a:r>
            <a:r>
              <a:rPr lang="en-US" sz="1000" dirty="0"/>
              <a:t>π</a:t>
            </a:r>
            <a:r>
              <a:rPr lang="en-US" sz="1000" dirty="0" err="1"/>
              <a:t>ο</a:t>
            </a:r>
            <a:r>
              <a:rPr lang="en-US" sz="1000" dirty="0"/>
              <a:t>β</a:t>
            </a:r>
            <a:r>
              <a:rPr lang="en-US" sz="1000" dirty="0" err="1"/>
              <a:t>ολής</a:t>
            </a:r>
            <a:r>
              <a:rPr lang="en-US" sz="1000" dirty="0"/>
              <a:t> μπ</a:t>
            </a:r>
            <a:r>
              <a:rPr lang="en-US" sz="1000" dirty="0" err="1"/>
              <a:t>ορείτε</a:t>
            </a:r>
            <a:r>
              <a:rPr lang="en-US" sz="1000" dirty="0"/>
              <a:t> </a:t>
            </a:r>
            <a:r>
              <a:rPr lang="en-US" sz="1000" dirty="0" err="1"/>
              <a:t>ν</a:t>
            </a:r>
            <a:r>
              <a:rPr lang="en-US" sz="1000" dirty="0"/>
              <a:t>α β</a:t>
            </a:r>
            <a:r>
              <a:rPr lang="en-US" sz="1000" dirty="0" err="1"/>
              <a:t>ρείτε</a:t>
            </a:r>
            <a:r>
              <a:rPr lang="en-US" sz="1000" dirty="0"/>
              <a:t> </a:t>
            </a:r>
            <a:r>
              <a:rPr lang="en-US" sz="1000" dirty="0" err="1"/>
              <a:t>στο</a:t>
            </a:r>
            <a:r>
              <a:rPr lang="en-US" sz="1000" dirty="0"/>
              <a:t> </a:t>
            </a:r>
            <a:r>
              <a:rPr lang="en-US" sz="1000" u="sng" dirty="0">
                <a:hlinkClick r:id="rId6"/>
              </a:rPr>
              <a:t>www.oikopolisawards.gr</a:t>
            </a:r>
            <a:r>
              <a:rPr lang="en-US" sz="1000" dirty="0"/>
              <a:t> </a:t>
            </a:r>
            <a:r>
              <a:rPr lang="en-US" sz="1000" dirty="0" err="1"/>
              <a:t>ή</a:t>
            </a:r>
            <a:r>
              <a:rPr lang="en-US" sz="1000" dirty="0"/>
              <a:t> </a:t>
            </a:r>
            <a:r>
              <a:rPr lang="en-US" sz="1000" dirty="0" err="1"/>
              <a:t>στο</a:t>
            </a:r>
            <a:r>
              <a:rPr lang="en-US" sz="1000" dirty="0"/>
              <a:t> </a:t>
            </a:r>
            <a:r>
              <a:rPr lang="en-US" sz="1000" dirty="0" err="1"/>
              <a:t>τηλ</a:t>
            </a:r>
            <a:r>
              <a:rPr lang="en-US" sz="1000" dirty="0"/>
              <a:t>: 697 447 6855</a:t>
            </a:r>
          </a:p>
          <a:p>
            <a:endParaRPr lang="el-GR" sz="1000" dirty="0" smtClean="0">
              <a:solidFill>
                <a:srgbClr val="000000"/>
              </a:solidFill>
              <a:latin typeface="+mj-lt"/>
            </a:endParaRPr>
          </a:p>
          <a:p>
            <a:pPr marL="339725" indent="-336550" algn="r">
              <a:spcBef>
                <a:spcPts val="45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n-US" sz="1050" dirty="0" smtClean="0">
                <a:solidFill>
                  <a:srgbClr val="000000"/>
                </a:solidFill>
                <a:latin typeface="Century Gothic" pitchFamily="34" charset="0"/>
              </a:rPr>
              <a:t> </a:t>
            </a:r>
            <a:endParaRPr lang="en-US" sz="105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" y="4572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FF99"/>
                </a:solidFill>
                <a:latin typeface="+mj-lt"/>
              </a:rPr>
              <a:t>TE</a:t>
            </a:r>
            <a:r>
              <a:rPr lang="el-GR" sz="1200" b="1" dirty="0" smtClean="0">
                <a:solidFill>
                  <a:srgbClr val="FFFF99"/>
                </a:solidFill>
                <a:latin typeface="+mj-lt"/>
              </a:rPr>
              <a:t>ΛΕΤΗ ΑΠΟΝΟΜΗΣ ΒΡΑΒΕΙΩΝ</a:t>
            </a:r>
          </a:p>
          <a:p>
            <a:pPr algn="ctr"/>
            <a:r>
              <a:rPr lang="el-GR" sz="1200" b="1" dirty="0" smtClean="0">
                <a:solidFill>
                  <a:srgbClr val="FFFF99"/>
                </a:solidFill>
                <a:latin typeface="+mj-lt"/>
              </a:rPr>
              <a:t>Ιουνιος 2019</a:t>
            </a:r>
            <a:endParaRPr lang="el-GR" sz="1200" b="1" dirty="0">
              <a:solidFill>
                <a:srgbClr val="FFFF99"/>
              </a:solidFill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43400" y="7620000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336550" algn="just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l-GR" sz="900" dirty="0" smtClean="0">
                <a:solidFill>
                  <a:schemeClr val="bg1"/>
                </a:solidFill>
                <a:latin typeface="+mj-lt"/>
              </a:rPr>
              <a:t>Τα ΒΡΑΒΕΙΑ ΟΙΚΟΠΟΛΙΣ βραβεύουν επιστημονικές εργασίες, μελέτες, έρευνες, επενδύσεις, προγράμματα, εκστρατείες και χορηγικές ενέργειες</a:t>
            </a:r>
            <a:r>
              <a:rPr lang="en-US" sz="900" dirty="0" smtClean="0">
                <a:solidFill>
                  <a:schemeClr val="bg1"/>
                </a:solidFill>
                <a:latin typeface="+mj-lt"/>
              </a:rPr>
              <a:t>,</a:t>
            </a:r>
            <a:r>
              <a:rPr lang="el-GR" sz="900" dirty="0" smtClean="0">
                <a:solidFill>
                  <a:schemeClr val="bg1"/>
                </a:solidFill>
                <a:latin typeface="+mj-lt"/>
              </a:rPr>
              <a:t> που προάγουν την Προστασία του Αστικού Περιβάλλοντος και την Βελτίωση της Ποιότητας Ζωής στην Ελλάδα. </a:t>
            </a:r>
            <a:endParaRPr lang="el-GR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4419600" y="5791200"/>
            <a:ext cx="2057400" cy="1600200"/>
          </a:xfrm>
          <a:prstGeom prst="ellipse">
            <a:avLst/>
          </a:prstGeom>
          <a:blipFill>
            <a:blip r:embed="rId7" cstate="print"/>
            <a:stretch>
              <a:fillRect/>
            </a:stretch>
          </a:blipFill>
          <a:ln>
            <a:noFill/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27" name="Picture 1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57400" y="8001000"/>
            <a:ext cx="1905000" cy="3310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27354" y="2667000"/>
            <a:ext cx="4038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ΠΡΟΣΚΛΗΣΗ </a:t>
            </a:r>
          </a:p>
          <a:p>
            <a:pPr algn="ctr"/>
            <a:r>
              <a:rPr lang="el-G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ΥΠΟΒΟΛΗΣ </a:t>
            </a:r>
          </a:p>
          <a:p>
            <a:pPr algn="ctr"/>
            <a:r>
              <a:rPr lang="el-G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ΥΠΟΨΗΦΙΟΤΗΤΩΝ</a:t>
            </a:r>
            <a:endParaRPr lang="el-G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pic>
        <p:nvPicPr>
          <p:cNvPr id="11" name="Picture 10" descr="thanos-zafeiropoylos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76800" y="2362200"/>
            <a:ext cx="1981200" cy="164486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4" name="Picture 13" descr="oikopolis_2018_press_conf_b_150318.jpg"/>
          <p:cNvPicPr>
            <a:picLocks noChangeAspect="1"/>
          </p:cNvPicPr>
          <p:nvPr/>
        </p:nvPicPr>
        <p:blipFill>
          <a:blip r:embed="rId10" cstate="print">
            <a:alphaModFix amt="64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24400" y="4419600"/>
            <a:ext cx="2063151" cy="125686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90600" y="7924800"/>
            <a:ext cx="2971800" cy="369332"/>
          </a:xfrm>
          <a:prstGeom prst="rect">
            <a:avLst/>
          </a:prstGeom>
          <a:solidFill>
            <a:schemeClr val="lt1">
              <a:alpha val="3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15 χρόνια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Picture 1" descr="ecocity_logo_0.jpg"/>
          <p:cNvPicPr>
            <a:picLocks noChangeAspect="1"/>
          </p:cNvPicPr>
          <p:nvPr/>
        </p:nvPicPr>
        <p:blipFill>
          <a:blip r:embed="rId11" cstate="print">
            <a:alphaModFix amt="34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90800" y="5943600"/>
            <a:ext cx="1465053" cy="8925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118</Words>
  <Application>Microsoft Macintosh PowerPoint</Application>
  <PresentationFormat>Προβολή στην οθόνη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Office Theme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zafath</dc:creator>
  <cp:lastModifiedBy>User</cp:lastModifiedBy>
  <cp:revision>101</cp:revision>
  <dcterms:created xsi:type="dcterms:W3CDTF">2006-08-16T00:00:00Z</dcterms:created>
  <dcterms:modified xsi:type="dcterms:W3CDTF">2019-03-14T10:34:58Z</dcterms:modified>
</cp:coreProperties>
</file>